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11688-09F2-0D32-27BD-287E522CF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/>
              <a:t>Gereedschap voor Gemeenschapsarcheologie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364C27-864A-AD4D-FC06-045D7EA68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NL" sz="2000" dirty="0"/>
              <a:t>Verkenning naar de ontwikkeling van een instrumentarium voor eigen archeologisch onderzoek door erfgoedvrijwilligers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821349-9014-D061-4A90-590B7764C60E}"/>
              </a:ext>
            </a:extLst>
          </p:cNvPr>
          <p:cNvSpPr txBox="1"/>
          <p:nvPr/>
        </p:nvSpPr>
        <p:spPr>
          <a:xfrm>
            <a:off x="428625" y="401715"/>
            <a:ext cx="61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Samenwerken aan participatiemogelijkheden in de archeologie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3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67F6-68EA-AB9C-4ED7-18205BB60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D5B07-DCD4-303F-A5D4-F11FAFEA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r>
              <a:rPr lang="nl-NL" sz="3200" dirty="0"/>
              <a:t>RCE als aanbieder van gereedschapskist?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72A37-DB71-EA45-8BC2-8D3BB4C7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8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Als het rijk participatie wil stimuleren en burgerinitiatief wil faciliteren, heeft zij dan ook een taak om dit mogelijk te maken?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 sympathie, (nog) geen antwoord</a:t>
            </a:r>
          </a:p>
          <a:p>
            <a:r>
              <a:rPr lang="nl-NL" dirty="0"/>
              <a:t>Geen consensus binnen de organisatie</a:t>
            </a:r>
          </a:p>
          <a:p>
            <a:r>
              <a:rPr lang="nl-NL" dirty="0"/>
              <a:t>Raakvlakken met andere thema’s: bescherming, kwaliteitsborging relatie met AMZ</a:t>
            </a:r>
          </a:p>
          <a:p>
            <a:r>
              <a:rPr lang="nl-NL" dirty="0"/>
              <a:t>Geen capaciteit (op dit moment)</a:t>
            </a:r>
          </a:p>
          <a:p>
            <a:r>
              <a:rPr lang="nl-NL" dirty="0"/>
              <a:t>Verdere beraadslaging nodig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26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1DC9-1DB8-D1A1-F560-7F5D4C343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14603-D316-6A32-8639-274D59CB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r>
              <a:rPr lang="nl-NL" sz="3200" dirty="0"/>
              <a:t>Blokkendoos aan bouwstenen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4DAF43-3658-954D-EC30-0B644CEA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81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Nog geen integraal datasysteem voor erfgoedvrijwilligers; Wel al een hoop losse bouwstenen:</a:t>
            </a:r>
          </a:p>
          <a:p>
            <a:pPr lvl="1"/>
            <a:r>
              <a:rPr lang="nl-NL" sz="1600" dirty="0"/>
              <a:t>Velddatabase RCE</a:t>
            </a:r>
          </a:p>
          <a:p>
            <a:pPr lvl="1"/>
            <a:r>
              <a:rPr lang="nl-NL" sz="1600" dirty="0"/>
              <a:t>Boormodule AWN afd. 17</a:t>
            </a:r>
          </a:p>
          <a:p>
            <a:pPr lvl="1"/>
            <a:r>
              <a:rPr lang="nl-NL" sz="1600" dirty="0"/>
              <a:t>Determinatieformulieren voor (aardewerk, glas, metaal, leer, vuursteen)</a:t>
            </a:r>
          </a:p>
          <a:p>
            <a:pPr lvl="1"/>
            <a:r>
              <a:rPr lang="nl-NL" sz="1600" dirty="0"/>
              <a:t>Thesauri PAN met typologieën en referentieafbeeldingen</a:t>
            </a:r>
          </a:p>
          <a:p>
            <a:pPr lvl="1"/>
            <a:r>
              <a:rPr lang="nl-NL" sz="1600" dirty="0"/>
              <a:t>Sjabloon voor </a:t>
            </a:r>
            <a:r>
              <a:rPr lang="nl-NL" sz="1600" dirty="0" err="1"/>
              <a:t>vondstlabels</a:t>
            </a:r>
            <a:endParaRPr lang="nl-NL" sz="1600" dirty="0"/>
          </a:p>
          <a:p>
            <a:pPr lvl="1"/>
            <a:r>
              <a:rPr lang="nl-NL" sz="1600" dirty="0"/>
              <a:t>Voorbeeld Plan van Aanpak </a:t>
            </a:r>
          </a:p>
          <a:p>
            <a:pPr lvl="1"/>
            <a:r>
              <a:rPr lang="nl-NL" sz="1600" dirty="0"/>
              <a:t>Voorbeeldrapporten </a:t>
            </a:r>
          </a:p>
          <a:p>
            <a:pPr lvl="1"/>
            <a:r>
              <a:rPr lang="nl-NL" sz="1600" dirty="0"/>
              <a:t>Deponeringsformulier Depot Noord-Brabant</a:t>
            </a:r>
          </a:p>
          <a:p>
            <a:endParaRPr lang="nl-NL" dirty="0"/>
          </a:p>
          <a:p>
            <a:r>
              <a:rPr lang="nl-NL" dirty="0"/>
              <a:t>Centraal beschikbaar maken?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554AC0-0B42-6A40-2591-B87BA862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16" t="15867" r="18510" b="12547"/>
          <a:stretch>
            <a:fillRect/>
          </a:stretch>
        </p:blipFill>
        <p:spPr bwMode="auto">
          <a:xfrm>
            <a:off x="8553451" y="3876177"/>
            <a:ext cx="3070542" cy="26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2AFAC-ACC0-A2D0-E65C-A0EB0B4E7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040BD-4056-62D5-5785-D40D25DF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r>
              <a:rPr lang="nl-NL" sz="3200" dirty="0"/>
              <a:t>Veldscholen als vliegwiel?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0D9E2-BCC0-21CA-0D81-EDF6F484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8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Relevantie wordt gedeeld evenals de urgentie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Opkomst van veldcursussen voor (o.a.) erfgoedvrijwilligers</a:t>
            </a:r>
          </a:p>
          <a:p>
            <a:pPr lvl="1"/>
            <a:r>
              <a:rPr lang="nl-NL" dirty="0"/>
              <a:t>Veldschool Scheepsarcheologie Flevoland</a:t>
            </a:r>
          </a:p>
          <a:p>
            <a:pPr lvl="1"/>
            <a:r>
              <a:rPr lang="nl-NL" dirty="0"/>
              <a:t>Veldschool CARE </a:t>
            </a:r>
            <a:r>
              <a:rPr lang="nl-NL" dirty="0" err="1"/>
              <a:t>Skylge</a:t>
            </a:r>
            <a:r>
              <a:rPr lang="nl-NL" dirty="0"/>
              <a:t> – Terschelling</a:t>
            </a:r>
          </a:p>
          <a:p>
            <a:pPr lvl="1"/>
            <a:r>
              <a:rPr lang="nl-NL" dirty="0"/>
              <a:t>Veldschool CARE Brabant – Kasteren</a:t>
            </a:r>
          </a:p>
          <a:p>
            <a:pPr lvl="1"/>
            <a:r>
              <a:rPr lang="nl-NL" dirty="0"/>
              <a:t>Veldschool AWN – Wijk bij Duurstede</a:t>
            </a:r>
            <a:br>
              <a:rPr lang="nl-NL" dirty="0"/>
            </a:br>
            <a:endParaRPr lang="nl-NL" dirty="0"/>
          </a:p>
          <a:p>
            <a:r>
              <a:rPr lang="nl-NL" dirty="0"/>
              <a:t>Aanleiding harmonisatie werkwijze en administratie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7204C9-E279-02C3-07FC-225BDEC0A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4405" r="21322" b="20925"/>
          <a:stretch/>
        </p:blipFill>
        <p:spPr bwMode="auto">
          <a:xfrm>
            <a:off x="8458200" y="3645012"/>
            <a:ext cx="3245167" cy="259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687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E1609-3467-0FE2-3EE3-88331BA4D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21F27-7BA2-FCB5-AB94-82B5F0C1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r>
              <a:rPr lang="nl-NL" sz="3200" dirty="0"/>
              <a:t>Aanbevelingen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25820D-E226-5B95-0F87-0EDF9AA3F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9306532" cy="448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Stimuleer en faciliteer participatie en initiatief met scholing en een gereedschapskist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Ontwikkel een toegankelijke velddatabase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Bouw voort op bestaande initiatieven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Bevorder samenwerking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Centraliseer beheer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Faciliteer vanuit de RCE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Stimuleer standaardisatie voor uitwisseling en coöperatie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5009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18362-DF63-8FA8-E576-BA8A18E3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82692"/>
            <a:ext cx="9404723" cy="154058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CARE: Verbinding in verwondering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Proeftuin in Het Groene Woud</a:t>
            </a:r>
            <a:endParaRPr lang="nl-NL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Image may contain: 5 people, people smiling, sky, tree, grass, outdoor and nature">
            <a:extLst>
              <a:ext uri="{FF2B5EF4-FFF2-40B4-BE49-F238E27FC236}">
                <a16:creationId xmlns:a16="http://schemas.microsoft.com/office/drawing/2014/main" id="{B53FE820-61F7-81A2-A41E-AA59D3BD5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0023" y="2082576"/>
            <a:ext cx="3410636" cy="3845651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cheoloog Johan Verspay (rechts) geeft uitleg bij de opgravingen in de tuin van de familie Plantema aan de Baarschot in Esch. Leerlingen van groep 7 en 8 speurden vorige week naar restanten van een kasteel dat hier ooit heeft gestaan. ">
            <a:extLst>
              <a:ext uri="{FF2B5EF4-FFF2-40B4-BE49-F238E27FC236}">
                <a16:creationId xmlns:a16="http://schemas.microsoft.com/office/drawing/2014/main" id="{E4984AFF-9687-020D-89E8-599AC0B30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9"/>
          <a:stretch>
            <a:fillRect/>
          </a:stretch>
        </p:blipFill>
        <p:spPr bwMode="auto">
          <a:xfrm>
            <a:off x="8709997" y="4397558"/>
            <a:ext cx="3167528" cy="2160000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an een afbeelding zijn van 3 mensen, staande mensen en buitenshuis">
            <a:extLst>
              <a:ext uri="{FF2B5EF4-FFF2-40B4-BE49-F238E27FC236}">
                <a16:creationId xmlns:a16="http://schemas.microsoft.com/office/drawing/2014/main" id="{4679DC68-3CBB-30C0-D39E-0C5D97FE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9" y="2023898"/>
            <a:ext cx="2880000" cy="2160000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EEBE1E1-79B7-D82C-E810-DE929C3CF4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495" y="3970996"/>
            <a:ext cx="2440695" cy="2085651"/>
          </a:xfrm>
          <a:prstGeom prst="rect">
            <a:avLst/>
          </a:prstGeom>
          <a:ln w="12700">
            <a:solidFill>
              <a:schemeClr val="tx1">
                <a:lumMod val="85000"/>
              </a:schemeClr>
            </a:solidFill>
          </a:ln>
        </p:spPr>
      </p:pic>
      <p:pic>
        <p:nvPicPr>
          <p:cNvPr id="8" name="Picture 4" descr="Geen fotobeschrijving beschikbaar.">
            <a:extLst>
              <a:ext uri="{FF2B5EF4-FFF2-40B4-BE49-F238E27FC236}">
                <a16:creationId xmlns:a16="http://schemas.microsoft.com/office/drawing/2014/main" id="{EB551A0A-FCEE-E0B9-4E33-424A28455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9530" y="1705419"/>
            <a:ext cx="3512001" cy="2265577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rfgoed brabant">
            <a:extLst>
              <a:ext uri="{FF2B5EF4-FFF2-40B4-BE49-F238E27FC236}">
                <a16:creationId xmlns:a16="http://schemas.microsoft.com/office/drawing/2014/main" id="{7D418EBF-7EAF-6BD0-A24E-A37DB276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9" y="5385372"/>
            <a:ext cx="3429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FF60D45-59E6-2F7B-0A21-2D6322AA7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61" y="-48079"/>
            <a:ext cx="1656000" cy="165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FB6948-4850-918C-6082-638E7CE97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12" y="6157555"/>
            <a:ext cx="2798499" cy="648000"/>
          </a:xfrm>
          <a:prstGeom prst="rect">
            <a:avLst/>
          </a:prstGeom>
        </p:spPr>
      </p:pic>
      <p:pic>
        <p:nvPicPr>
          <p:cNvPr id="17" name="Picture 2" descr="Geen fotobeschrijving beschikbaar.">
            <a:extLst>
              <a:ext uri="{FF2B5EF4-FFF2-40B4-BE49-F238E27FC236}">
                <a16:creationId xmlns:a16="http://schemas.microsoft.com/office/drawing/2014/main" id="{BE93D78A-25D7-311B-DC08-63C137F4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4023" y="3526128"/>
            <a:ext cx="1516222" cy="2250427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08A127D-B6C9-5C55-EEEE-CF9CD15487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7487" y="6088134"/>
            <a:ext cx="2606274" cy="634295"/>
          </a:xfrm>
          <a:prstGeom prst="rect">
            <a:avLst/>
          </a:prstGeom>
          <a:solidFill>
            <a:schemeClr val="tx1">
              <a:alpha val="2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890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39936-46F9-08A4-BA6D-40513C5C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6AB0C6-5D42-7718-66AB-7CE11C3A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2124"/>
            <a:ext cx="8946541" cy="1785657"/>
          </a:xfrm>
        </p:spPr>
        <p:txBody>
          <a:bodyPr/>
          <a:lstStyle/>
          <a:p>
            <a:r>
              <a:rPr lang="nl-NL" dirty="0"/>
              <a:t>Groeiende vraag om deel te nemen aan analyse en rapportage</a:t>
            </a:r>
          </a:p>
          <a:p>
            <a:r>
              <a:rPr lang="nl-NL" dirty="0"/>
              <a:t>Datasysteem van CARE (UvA) ongeschikt voor participatie</a:t>
            </a:r>
          </a:p>
          <a:p>
            <a:r>
              <a:rPr lang="nl-NL" dirty="0"/>
              <a:t>Administratie van vondsten en waarnemingen ook bij andere erfgoedverenigingen een probleem</a:t>
            </a:r>
          </a:p>
          <a:p>
            <a:endParaRPr lang="nl-NL" dirty="0"/>
          </a:p>
        </p:txBody>
      </p:sp>
      <p:pic>
        <p:nvPicPr>
          <p:cNvPr id="6" name="Picture 4" descr="Gerelateerde afbeelding">
            <a:extLst>
              <a:ext uri="{FF2B5EF4-FFF2-40B4-BE49-F238E27FC236}">
                <a16:creationId xmlns:a16="http://schemas.microsoft.com/office/drawing/2014/main" id="{3E5AA53A-A54E-1F5B-EAAC-A3FB6041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47" y="3761606"/>
            <a:ext cx="7401903" cy="35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4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08CD8-6ED0-3DAD-91F7-ADE702C9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26D67-C431-CC51-C4EC-9A9B8B1F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EE80E-9A1B-D1B9-91B6-D25B2D07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652432"/>
          </a:xfrm>
        </p:spPr>
        <p:txBody>
          <a:bodyPr>
            <a:normAutofit/>
          </a:bodyPr>
          <a:lstStyle/>
          <a:p>
            <a:r>
              <a:rPr lang="nl-NL" dirty="0"/>
              <a:t>Het ontbreken van een passend datasysteem staat participatie in de weg:</a:t>
            </a:r>
          </a:p>
          <a:p>
            <a:pPr lvl="1"/>
            <a:r>
              <a:rPr lang="nl-NL" dirty="0"/>
              <a:t>Drempel om (mee) te doen</a:t>
            </a:r>
          </a:p>
          <a:p>
            <a:pPr lvl="1"/>
            <a:r>
              <a:rPr lang="nl-NL" dirty="0"/>
              <a:t>Belemmering voor uitwisseling van gegevens</a:t>
            </a:r>
          </a:p>
          <a:p>
            <a:pPr lvl="1"/>
            <a:r>
              <a:rPr lang="nl-NL" dirty="0"/>
              <a:t>Beperkte bruikbaarheid</a:t>
            </a:r>
          </a:p>
          <a:p>
            <a:pPr lvl="1"/>
            <a:r>
              <a:rPr lang="nl-NL" dirty="0"/>
              <a:t>Inspanningen blijven onbenut en ongezien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F716B42-349B-6CF3-06DC-FA71ED8B9FEB}"/>
              </a:ext>
            </a:extLst>
          </p:cNvPr>
          <p:cNvSpPr txBox="1">
            <a:spLocks/>
          </p:cNvSpPr>
          <p:nvPr/>
        </p:nvSpPr>
        <p:spPr>
          <a:xfrm>
            <a:off x="1103312" y="4905020"/>
            <a:ext cx="8946541" cy="90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nl-NL"/>
              <a:t>Behoefte aan instrumentarium om eigen onderzoek te doen reden voor verkenning mogelijkheden voor gereedschapskist</a:t>
            </a:r>
          </a:p>
          <a:p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32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7463-8196-605C-A82E-D59936E4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9EAE5-0899-4299-33F2-BC92B424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Uitgangspunt: Faro met Malta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4A390-0CF9-AB5A-73FD-B48C3284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990028"/>
          </a:xfrm>
        </p:spPr>
        <p:txBody>
          <a:bodyPr>
            <a:normAutofit/>
          </a:bodyPr>
          <a:lstStyle/>
          <a:p>
            <a:r>
              <a:rPr lang="nl-NL" dirty="0"/>
              <a:t>Faro wil brede participatie stimuleren en burgerinitiatieven faciliteren</a:t>
            </a:r>
          </a:p>
          <a:p>
            <a:r>
              <a:rPr lang="nl-NL" dirty="0"/>
              <a:t>Malta wil erfgoed beschermen en behouden voor velen en stelt daartoe voorwaarden voor ontsluiting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Ergo: Mensen kennis, vaardigheden en instrumenten aanreiken om mee te kunnen doen:</a:t>
            </a:r>
          </a:p>
          <a:p>
            <a:pPr lvl="3"/>
            <a:r>
              <a:rPr lang="nl-NL" sz="2000" dirty="0"/>
              <a:t>Training</a:t>
            </a:r>
          </a:p>
          <a:p>
            <a:pPr lvl="3"/>
            <a:r>
              <a:rPr lang="nl-NL" sz="2000" dirty="0" err="1"/>
              <a:t>Toolbox</a:t>
            </a:r>
            <a:endParaRPr lang="nl-NL" sz="2000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1030" name="Picture 6" descr="Valentine Hearts with Arrow PNG Clipart Picture - ClipArt Best ...">
            <a:extLst>
              <a:ext uri="{FF2B5EF4-FFF2-40B4-BE49-F238E27FC236}">
                <a16:creationId xmlns:a16="http://schemas.microsoft.com/office/drawing/2014/main" id="{51FE6B05-F3EC-8A46-4C4F-A32BC119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156">
            <a:off x="8339134" y="424985"/>
            <a:ext cx="3862195" cy="21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9DB15E2-EDDF-F175-8C3B-827B184B522D}"/>
              </a:ext>
            </a:extLst>
          </p:cNvPr>
          <p:cNvSpPr txBox="1"/>
          <p:nvPr/>
        </p:nvSpPr>
        <p:spPr>
          <a:xfrm>
            <a:off x="9336781" y="815054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  <a:latin typeface="Curlz MT" panose="04040404050702020202" pitchFamily="82" charset="0"/>
              </a:rPr>
              <a:t>F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543C4C6-5F08-88E5-988E-E5CD45463CDD}"/>
              </a:ext>
            </a:extLst>
          </p:cNvPr>
          <p:cNvSpPr txBox="1"/>
          <p:nvPr/>
        </p:nvSpPr>
        <p:spPr>
          <a:xfrm>
            <a:off x="10270231" y="1300248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  <a:latin typeface="Curlz MT" panose="04040404050702020202" pitchFamily="82" charset="0"/>
              </a:rPr>
              <a:t>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15375B7-FD60-D6CA-EFCF-40A5AA11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08" y="4774127"/>
            <a:ext cx="1789642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BAB523-2D07-00DC-C9A7-2D8C1146E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0"/>
          <a:stretch/>
        </p:blipFill>
        <p:spPr bwMode="auto">
          <a:xfrm>
            <a:off x="7391400" y="3166782"/>
            <a:ext cx="4267200" cy="323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C67C0F-F0FA-880E-3BE7-2AC6D59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756C5-B3FB-6CE4-8E97-FE61E1DC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Op gesprek bij erfgoedverenigingen</a:t>
            </a:r>
          </a:p>
          <a:p>
            <a:pPr lvl="1"/>
            <a:r>
              <a:rPr lang="nl-NL" dirty="0"/>
              <a:t>Wat is er</a:t>
            </a:r>
          </a:p>
          <a:p>
            <a:pPr lvl="1"/>
            <a:r>
              <a:rPr lang="nl-NL" dirty="0"/>
              <a:t>Waar is behoefte aan</a:t>
            </a:r>
          </a:p>
          <a:p>
            <a:pPr lvl="1"/>
            <a:r>
              <a:rPr lang="nl-NL" dirty="0"/>
              <a:t>Wat is daarvoor nodig?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Mogelijkheden voor aansluiting bestaande systemen/initiatieven</a:t>
            </a:r>
          </a:p>
          <a:p>
            <a:pPr lvl="1"/>
            <a:r>
              <a:rPr lang="nl-NL" sz="1700" dirty="0" err="1"/>
              <a:t>ArcheoHotspot</a:t>
            </a:r>
            <a:endParaRPr lang="nl-NL" sz="1700" dirty="0"/>
          </a:p>
          <a:p>
            <a:pPr lvl="1"/>
            <a:r>
              <a:rPr lang="nl-NL" sz="1700" dirty="0"/>
              <a:t>PAN</a:t>
            </a:r>
          </a:p>
          <a:p>
            <a:pPr lvl="1"/>
            <a:r>
              <a:rPr lang="nl-NL" sz="1700" dirty="0"/>
              <a:t>Provinciaal Depot </a:t>
            </a:r>
          </a:p>
          <a:p>
            <a:pPr lvl="1"/>
            <a:r>
              <a:rPr lang="nl-NL" sz="1700" dirty="0"/>
              <a:t>RCE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Verkennen rol voor RCE</a:t>
            </a:r>
          </a:p>
        </p:txBody>
      </p:sp>
    </p:spTree>
    <p:extLst>
      <p:ext uri="{BB962C8B-B14F-4D97-AF65-F5344CB8AC3E}">
        <p14:creationId xmlns:p14="http://schemas.microsoft.com/office/powerpoint/2010/main" val="281546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03241-3789-17B0-D2C7-46FA17BEA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7FF03-EADA-C52B-1AC9-84835681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60DDC-AE36-61A1-F9F3-49A4B0CE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81231"/>
          </a:xfrm>
        </p:spPr>
        <p:txBody>
          <a:bodyPr>
            <a:normAutofit/>
          </a:bodyPr>
          <a:lstStyle/>
          <a:p>
            <a:r>
              <a:rPr lang="nl-NL" dirty="0"/>
              <a:t>Gesprekken erfgoedverenigingen</a:t>
            </a:r>
          </a:p>
          <a:p>
            <a:pPr lvl="1"/>
            <a:r>
              <a:rPr lang="nl-NL" sz="1600" dirty="0"/>
              <a:t>Bestaande documentatie erg versnippert</a:t>
            </a:r>
          </a:p>
          <a:p>
            <a:pPr lvl="1"/>
            <a:r>
              <a:rPr lang="nl-NL" sz="1600" dirty="0"/>
              <a:t>Huidige activiteiten: karteringen, collectiebeheer, oud onderzoek</a:t>
            </a:r>
          </a:p>
          <a:p>
            <a:pPr lvl="1"/>
            <a:r>
              <a:rPr lang="nl-NL" sz="1600" dirty="0"/>
              <a:t>Verlangen naar zelf weer (kleinschalig) gravend onderzoek doen en archeologische waarnemingen verrichten</a:t>
            </a:r>
          </a:p>
          <a:p>
            <a:pPr lvl="1"/>
            <a:r>
              <a:rPr lang="nl-NL" sz="1600" dirty="0"/>
              <a:t>Meedoen met AMZ opgravingen vaak moeizaam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Nieuwe initiatieven vanuit CARE en AWN voor veldcursussen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Behoefte aan laagdrempelig en gestandaardiseerd datasysteem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Eigen initiatieven voor vondstregistratie en database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87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8FF5D-9692-6300-AA15-03C0248F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rchaeology &amp; Landscape Restoration - Montpelier's Digital Doorway">
            <a:extLst>
              <a:ext uri="{FF2B5EF4-FFF2-40B4-BE49-F238E27FC236}">
                <a16:creationId xmlns:a16="http://schemas.microsoft.com/office/drawing/2014/main" id="{A168F233-F9FE-996B-9AEF-C31383EC7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/>
          <a:stretch/>
        </p:blipFill>
        <p:spPr bwMode="auto">
          <a:xfrm>
            <a:off x="7524750" y="3987889"/>
            <a:ext cx="4331970" cy="23465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A2A6B-9B6B-DC8C-424A-DED624D2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r>
              <a:rPr lang="nl-NL" sz="3200" dirty="0"/>
              <a:t>Een datasysteem voor </a:t>
            </a:r>
            <a:r>
              <a:rPr lang="nl-NL" sz="3200" dirty="0" err="1"/>
              <a:t>amateur-archeologen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D54B3B-72FB-51B0-BB75-887EA9F9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18" y="1853248"/>
            <a:ext cx="8946541" cy="4481231"/>
          </a:xfrm>
        </p:spPr>
        <p:txBody>
          <a:bodyPr>
            <a:normAutofit/>
          </a:bodyPr>
          <a:lstStyle/>
          <a:p>
            <a:r>
              <a:rPr lang="nl-NL" dirty="0"/>
              <a:t>Eigenschappen databeheersysteem voor eigen onderzoek:</a:t>
            </a:r>
          </a:p>
          <a:p>
            <a:pPr lvl="1"/>
            <a:r>
              <a:rPr lang="nl-NL" sz="1600" dirty="0"/>
              <a:t>Volwaardige basisdocumentatie voor gangbaar veldonderzoek</a:t>
            </a:r>
          </a:p>
          <a:p>
            <a:pPr lvl="2"/>
            <a:r>
              <a:rPr lang="nl-NL" sz="1400" dirty="0"/>
              <a:t>Gebruik standaardvelden KNA-bouwstenen</a:t>
            </a:r>
          </a:p>
          <a:p>
            <a:pPr lvl="2"/>
            <a:r>
              <a:rPr lang="nl-NL" sz="1400" dirty="0"/>
              <a:t>Gegevensinvoer volgens ABR-terminologie</a:t>
            </a:r>
          </a:p>
          <a:p>
            <a:pPr lvl="2"/>
            <a:r>
              <a:rPr lang="nl-NL" sz="1400" dirty="0"/>
              <a:t>Determinatie </a:t>
            </a:r>
            <a:r>
              <a:rPr lang="nl-NL" sz="1400" dirty="0" err="1"/>
              <a:t>adhv</a:t>
            </a:r>
            <a:r>
              <a:rPr lang="nl-NL" sz="1400" dirty="0"/>
              <a:t> gangbare thesauri (bv PAN)</a:t>
            </a:r>
            <a:endParaRPr lang="nl-NL" sz="1200" dirty="0"/>
          </a:p>
          <a:p>
            <a:pPr lvl="1"/>
            <a:r>
              <a:rPr lang="nl-NL" sz="1600" dirty="0"/>
              <a:t>Toegankelijk en gebruiksvriendelijk voor de doelgroep</a:t>
            </a:r>
          </a:p>
          <a:p>
            <a:pPr lvl="2"/>
            <a:r>
              <a:rPr lang="nl-NL" sz="1400" dirty="0" err="1"/>
              <a:t>OpenAccess</a:t>
            </a:r>
            <a:endParaRPr lang="nl-NL" sz="1400" dirty="0"/>
          </a:p>
          <a:p>
            <a:pPr lvl="2"/>
            <a:r>
              <a:rPr lang="nl-NL" sz="1400" dirty="0"/>
              <a:t>Intuïtieve interface</a:t>
            </a:r>
          </a:p>
          <a:p>
            <a:pPr lvl="2"/>
            <a:r>
              <a:rPr lang="nl-NL" sz="1400" dirty="0"/>
              <a:t>Duidelijke handleiding en instructiefaciliteiten (training, video)</a:t>
            </a:r>
            <a:endParaRPr lang="nl-NL" sz="1200" dirty="0"/>
          </a:p>
          <a:p>
            <a:pPr lvl="1"/>
            <a:r>
              <a:rPr lang="nl-NL" sz="1600" dirty="0"/>
              <a:t>Compatibel met </a:t>
            </a:r>
            <a:r>
              <a:rPr lang="nl-NL" sz="1600" dirty="0" err="1"/>
              <a:t>Archis</a:t>
            </a:r>
            <a:r>
              <a:rPr lang="nl-NL" sz="1600" dirty="0"/>
              <a:t> en depots</a:t>
            </a:r>
          </a:p>
          <a:p>
            <a:pPr lvl="1"/>
            <a:r>
              <a:rPr lang="nl-NL" sz="1600" dirty="0"/>
              <a:t>Centraal beheer en distributie</a:t>
            </a:r>
          </a:p>
          <a:p>
            <a:pPr lvl="1"/>
            <a:r>
              <a:rPr lang="nl-NL" sz="1600" dirty="0"/>
              <a:t>Functionaliteit voor samenwerking en kennisdeling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12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27B76-45FE-8A9F-9C60-7DC7A301E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5CCD2-9965-1087-E683-66FD7805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r>
              <a:rPr lang="nl-NL" sz="3200" dirty="0"/>
              <a:t>Bestaande systemen beperkt geschikt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ABD5FD-05D5-1558-B1D5-86203988E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81231"/>
          </a:xfrm>
        </p:spPr>
        <p:txBody>
          <a:bodyPr>
            <a:normAutofit/>
          </a:bodyPr>
          <a:lstStyle/>
          <a:p>
            <a:r>
              <a:rPr lang="nl-NL" dirty="0"/>
              <a:t>De </a:t>
            </a:r>
            <a:r>
              <a:rPr lang="nl-NL" dirty="0" err="1"/>
              <a:t>ArcheoHotspots</a:t>
            </a:r>
            <a:r>
              <a:rPr lang="nl-NL" dirty="0"/>
              <a:t> hebben geen eigen systeem </a:t>
            </a:r>
            <a:r>
              <a:rPr lang="nl-NL" sz="1600" dirty="0"/>
              <a:t>(</a:t>
            </a:r>
            <a:r>
              <a:rPr lang="nl-NL" sz="1600" dirty="0" err="1"/>
              <a:t>ivm</a:t>
            </a:r>
            <a:r>
              <a:rPr lang="nl-NL" sz="1600" dirty="0"/>
              <a:t> oud onderzoek)</a:t>
            </a:r>
            <a:r>
              <a:rPr lang="nl-NL" dirty="0"/>
              <a:t>;</a:t>
            </a:r>
          </a:p>
          <a:p>
            <a:r>
              <a:rPr lang="nl-NL" dirty="0"/>
              <a:t>PAN breidt zijn scope wel uit, maar blijft gericht op registratie van ‘losse’ vondsten</a:t>
            </a:r>
          </a:p>
          <a:p>
            <a:pPr lvl="1"/>
            <a:r>
              <a:rPr lang="nl-NL" dirty="0"/>
              <a:t>Wel samenwerking nu met werkgroep steentijd voor vuursteen</a:t>
            </a:r>
          </a:p>
          <a:p>
            <a:pPr lvl="1"/>
            <a:r>
              <a:rPr lang="nl-NL" dirty="0"/>
              <a:t>Thesauri beschikbaar</a:t>
            </a:r>
          </a:p>
          <a:p>
            <a:r>
              <a:rPr lang="nl-NL" dirty="0"/>
              <a:t>Provinciaal depot N-Brabant heeft laagdrempelig systeem voor opname kleinschalig onderzoek amateurs, maar is zelf geen velddatabase</a:t>
            </a:r>
          </a:p>
          <a:p>
            <a:r>
              <a:rPr lang="nl-NL" dirty="0"/>
              <a:t>RCE stelt velddatabase beschikbaar maar mist geschikte interface, handleiding en specialistenmodulen en wordt </a:t>
            </a:r>
            <a:r>
              <a:rPr lang="nl-NL" dirty="0" err="1"/>
              <a:t>uitgefaseerd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893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583</Words>
  <Application>Microsoft Office PowerPoint</Application>
  <PresentationFormat>Breedbeeld</PresentationFormat>
  <Paragraphs>110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Curlz MT</vt:lpstr>
      <vt:lpstr>Wingdings 3</vt:lpstr>
      <vt:lpstr>Ion</vt:lpstr>
      <vt:lpstr>Gereedschap voor Gemeenschapsarcheologie </vt:lpstr>
      <vt:lpstr>CARE: Verbinding in verwondering Proeftuin in Het Groene Woud</vt:lpstr>
      <vt:lpstr>Aanleiding</vt:lpstr>
      <vt:lpstr>Probleem</vt:lpstr>
      <vt:lpstr>Uitgangspunt: Faro met Malta</vt:lpstr>
      <vt:lpstr>Werkwijze</vt:lpstr>
      <vt:lpstr>Resultaten</vt:lpstr>
      <vt:lpstr>Een datasysteem voor amateur-archeologen</vt:lpstr>
      <vt:lpstr>Bestaande systemen beperkt geschikt</vt:lpstr>
      <vt:lpstr>RCE als aanbieder van gereedschapskist?</vt:lpstr>
      <vt:lpstr>Blokkendoos aan bouwstenen</vt:lpstr>
      <vt:lpstr>Veldscholen als vliegwiel?</vt:lpstr>
      <vt:lpstr>Aanbevelingen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</dc:creator>
  <cp:lastModifiedBy>Johan</cp:lastModifiedBy>
  <cp:revision>4</cp:revision>
  <dcterms:created xsi:type="dcterms:W3CDTF">2025-02-27T04:21:06Z</dcterms:created>
  <dcterms:modified xsi:type="dcterms:W3CDTF">2026-05-27T12:23:13Z</dcterms:modified>
</cp:coreProperties>
</file>