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2" r:id="rId5"/>
    <p:sldId id="260" r:id="rId6"/>
    <p:sldId id="266" r:id="rId7"/>
    <p:sldId id="258" r:id="rId8"/>
    <p:sldId id="259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B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F4EB12-A991-9D13-595C-C109EADA51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2B4D7E9-FEDD-B418-A1B8-6EC8A0BFC5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DFDFF1D-C0A9-EF6F-A42E-DFEEE6B2A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D8964-AED4-42BF-B47A-2A868382C2D4}" type="datetimeFigureOut">
              <a:rPr lang="nl-NL" smtClean="0"/>
              <a:t>22-9-2025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CCD2E50-0325-3A67-E30E-A058EF026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2425236-5765-E59A-2744-833F4EC3B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997E6-09CA-4AD7-9C01-1DDD1C6184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4205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65E48C-DC80-74F9-CA15-1DC567132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1BBAD4D-539F-2548-3227-4F3F7C67CE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EFA66D3-4762-5B17-E468-BA95D9933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D8964-AED4-42BF-B47A-2A868382C2D4}" type="datetimeFigureOut">
              <a:rPr lang="nl-NL" smtClean="0"/>
              <a:t>22-9-2025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C9E68C5-352D-05D6-A308-E0CFE14D4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E693D1E-0B31-A39E-66B1-EDAC995B1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997E6-09CA-4AD7-9C01-1DDD1C6184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240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A36EF235-B4F9-F1DE-470D-F50700F55E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A469349-B9F7-ED58-57F9-674F1A3E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8811611-136D-996D-1EC6-6D71C8E5C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D8964-AED4-42BF-B47A-2A868382C2D4}" type="datetimeFigureOut">
              <a:rPr lang="nl-NL" smtClean="0"/>
              <a:t>22-9-2025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D4E99B-1C50-DC48-D40E-4A470C736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1ED48A4-70AB-0332-F0F4-A3EFDDDAB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997E6-09CA-4AD7-9C01-1DDD1C6184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4743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85AB7D-F15E-6E8E-DA3C-17AEE224E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DAC7175-CC80-673F-FD2F-F934606BC7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9398970-8C4C-61A4-D661-260BAD5FE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D8964-AED4-42BF-B47A-2A868382C2D4}" type="datetimeFigureOut">
              <a:rPr lang="nl-NL" smtClean="0"/>
              <a:t>22-9-2025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5AE9DF7-32E7-532E-B78A-44FAACDA3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B591C55-AEB8-836D-1A1D-B2AEFF9B2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997E6-09CA-4AD7-9C01-1DDD1C6184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6452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1F2E4D-6F09-2167-D2D8-290F3F80B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13F719B-D02B-34AC-3FBD-0DE73743A2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26DD867-9BB9-8AAB-1972-98F350A08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D8964-AED4-42BF-B47A-2A868382C2D4}" type="datetimeFigureOut">
              <a:rPr lang="nl-NL" smtClean="0"/>
              <a:t>22-9-2025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E056EDB-5A68-6B44-2DDC-FEE87555D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9E1819A-3E8B-7646-D4BA-2F069ABA2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997E6-09CA-4AD7-9C01-1DDD1C6184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3837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B563AD-1CF6-DE95-BF16-D84C7DE92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CE92D14-AF77-0A73-53A6-EF747285D8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5806227-9E89-AA7A-A5CD-52EB6E7C08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B2295BF-3615-1004-99D5-744A979D9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D8964-AED4-42BF-B47A-2A868382C2D4}" type="datetimeFigureOut">
              <a:rPr lang="nl-NL" smtClean="0"/>
              <a:t>22-9-2025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06D7239-9B47-6391-7DDE-2E68968BF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173D765-F242-5599-CADE-CF33C012F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997E6-09CA-4AD7-9C01-1DDD1C6184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6319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DAEA64-E038-1363-1FFF-C0A23936F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9F4F3AB-B95A-A2AF-EB5F-E1FFE41A77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4C99752-229A-41B6-9D86-B39FFC8D9E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C186BBD-7096-F53F-9733-1D354BE3F5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D811439-A19F-3006-B8D2-374573A98C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0E16CC09-B118-69B7-34FD-B4CF53FC8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D8964-AED4-42BF-B47A-2A868382C2D4}" type="datetimeFigureOut">
              <a:rPr lang="nl-NL" smtClean="0"/>
              <a:t>22-9-2025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EAB597BF-0729-0F36-C328-5835EEAE2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B909B70-8193-5091-BCED-A6CE743D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997E6-09CA-4AD7-9C01-1DDD1C6184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7784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18DF44-D9B9-EF28-5CB2-CF2860116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C3B89CB-39CA-2EB9-058A-087A98393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D8964-AED4-42BF-B47A-2A868382C2D4}" type="datetimeFigureOut">
              <a:rPr lang="nl-NL" smtClean="0"/>
              <a:t>22-9-2025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BA97A10-85B3-51D7-1B94-5E5E08354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36C53B7-5027-11B3-DE61-3E0947017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997E6-09CA-4AD7-9C01-1DDD1C6184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3309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49F11E2-C91E-27E5-A9F6-1AF069F15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D8964-AED4-42BF-B47A-2A868382C2D4}" type="datetimeFigureOut">
              <a:rPr lang="nl-NL" smtClean="0"/>
              <a:t>22-9-2025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780FA27-0835-E715-B25A-C5515F769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AE5A73A-5C27-EFD7-0E4B-E63DA5989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997E6-09CA-4AD7-9C01-1DDD1C6184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6276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3A9FF7-763D-AC68-1755-C07C128A3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148742B-0EF0-8665-DF74-506B1C50C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4E5E41F-E29A-A59B-9737-C4062170D8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D55649D-FF9F-C672-EEFB-B51BDC533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D8964-AED4-42BF-B47A-2A868382C2D4}" type="datetimeFigureOut">
              <a:rPr lang="nl-NL" smtClean="0"/>
              <a:t>22-9-2025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0656152-BB93-9603-FC52-5AD713D5A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1881866-C5AF-FACE-206E-79BEF8862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997E6-09CA-4AD7-9C01-1DDD1C6184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2774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FE2CE8-13F7-DF25-9C00-EFADB6808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86B06DC-A960-6449-10A0-2C79E0D356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90530EC-CCEC-FDC3-861F-63FAD54631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E067D27-26C4-D452-B9B7-13792DFFA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D8964-AED4-42BF-B47A-2A868382C2D4}" type="datetimeFigureOut">
              <a:rPr lang="nl-NL" smtClean="0"/>
              <a:t>22-9-2025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A290DE2-4982-AEBD-582E-22217B385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9670EBD-4B1F-E9EB-0AF5-C2CD652B0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997E6-09CA-4AD7-9C01-1DDD1C6184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2201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0B0F363-A63F-E071-90F9-AD0B66AEC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2CDB5F0-AE08-3E6B-0340-31736ED214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351C4FD-6872-3DAB-9343-BE079ABF5E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D8964-AED4-42BF-B47A-2A868382C2D4}" type="datetimeFigureOut">
              <a:rPr lang="nl-NL" smtClean="0"/>
              <a:t>22-9-2025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E569168-1331-065F-C833-53D3D0C5CC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8C54108-E0D5-CA9F-B6E7-AECAEED76B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997E6-09CA-4AD7-9C01-1DDD1C6184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4460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D82B11-1F56-0503-D935-9F66E64C8F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1437" y="1122363"/>
            <a:ext cx="8362765" cy="2387600"/>
          </a:xfrm>
        </p:spPr>
        <p:txBody>
          <a:bodyPr/>
          <a:lstStyle/>
          <a:p>
            <a:r>
              <a:rPr lang="nl-NL" dirty="0">
                <a:solidFill>
                  <a:srgbClr val="005B3C"/>
                </a:solidFill>
                <a:latin typeface="Chivo Medium" panose="00000600000000000000" pitchFamily="50" charset="0"/>
              </a:rPr>
              <a:t>Welkom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E0CC09A-8856-2ACF-5AF3-A67A834956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1437" y="3602038"/>
            <a:ext cx="8362765" cy="1655762"/>
          </a:xfrm>
        </p:spPr>
        <p:txBody>
          <a:bodyPr/>
          <a:lstStyle/>
          <a:p>
            <a:r>
              <a:rPr lang="nl-NL" dirty="0">
                <a:solidFill>
                  <a:srgbClr val="005B3C"/>
                </a:solidFill>
                <a:latin typeface="Chivo Medium" panose="00000600000000000000" pitchFamily="50" charset="0"/>
              </a:rPr>
              <a:t>In het werkgebied van o.a. de Rijnlandse Molenstichting</a:t>
            </a:r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0075BA1B-0DF5-D9A9-8F1C-CC8D95D8B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75425"/>
            <a:ext cx="3048000" cy="295186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8AE4E4A-3CC4-8799-C4F9-543FDBDE1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688" y="6189569"/>
            <a:ext cx="6395154" cy="59300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289BADC-D8BA-BD4D-00AB-E9070A994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0105" y="6189569"/>
            <a:ext cx="4060053" cy="59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1611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5AFCC-C7E3-4CAE-5175-01ECFFF2AD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994D48-3E09-6ABF-DDC3-C5A7AD1DD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705" y="329615"/>
            <a:ext cx="9300840" cy="1241734"/>
          </a:xfrm>
        </p:spPr>
        <p:txBody>
          <a:bodyPr/>
          <a:lstStyle/>
          <a:p>
            <a:endParaRPr lang="nl-NL" dirty="0">
              <a:solidFill>
                <a:srgbClr val="005B3C"/>
              </a:solidFill>
              <a:latin typeface="Chivo Medium" panose="00000600000000000000" pitchFamily="50" charset="0"/>
            </a:endParaRP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272AA1EE-B4E6-68C3-69A2-03E5607E7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538"/>
            <a:ext cx="10515600" cy="4351425"/>
          </a:xfrm>
        </p:spPr>
        <p:txBody>
          <a:bodyPr/>
          <a:lstStyle/>
          <a:p>
            <a:endParaRPr lang="nl-NL" dirty="0">
              <a:solidFill>
                <a:srgbClr val="005B3C"/>
              </a:solidFill>
              <a:latin typeface="Chivo Medium" panose="00000600000000000000" pitchFamily="50" charset="0"/>
            </a:endParaRPr>
          </a:p>
        </p:txBody>
      </p:sp>
      <p:pic>
        <p:nvPicPr>
          <p:cNvPr id="8" name="Tijdelijke aanduiding voor inhoud 4">
            <a:extLst>
              <a:ext uri="{FF2B5EF4-FFF2-40B4-BE49-F238E27FC236}">
                <a16:creationId xmlns:a16="http://schemas.microsoft.com/office/drawing/2014/main" id="{34BBB355-CF87-B479-65DB-3FBF0C887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588" y="75425"/>
            <a:ext cx="1948412" cy="175011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1540B68-3445-489D-E962-0ADC432EF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29615"/>
            <a:ext cx="8137124" cy="592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9782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F4FD61-750C-C8FC-45B0-99C0E676E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7A624A-D373-F668-050B-9E02D135E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705" y="329615"/>
            <a:ext cx="9300840" cy="1241734"/>
          </a:xfrm>
        </p:spPr>
        <p:txBody>
          <a:bodyPr/>
          <a:lstStyle/>
          <a:p>
            <a:endParaRPr lang="nl-NL" dirty="0">
              <a:solidFill>
                <a:srgbClr val="005B3C"/>
              </a:solidFill>
              <a:latin typeface="Chivo Medium" panose="00000600000000000000" pitchFamily="50" charset="0"/>
            </a:endParaRP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BFF17936-2A41-C91F-5EA8-10F3E01DD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538"/>
            <a:ext cx="10515600" cy="4351425"/>
          </a:xfrm>
        </p:spPr>
        <p:txBody>
          <a:bodyPr/>
          <a:lstStyle/>
          <a:p>
            <a:endParaRPr lang="nl-NL" dirty="0">
              <a:solidFill>
                <a:srgbClr val="005B3C"/>
              </a:solidFill>
              <a:latin typeface="Chivo Medium" panose="00000600000000000000" pitchFamily="50" charset="0"/>
            </a:endParaRPr>
          </a:p>
        </p:txBody>
      </p:sp>
      <p:pic>
        <p:nvPicPr>
          <p:cNvPr id="8" name="Tijdelijke aanduiding voor inhoud 4">
            <a:extLst>
              <a:ext uri="{FF2B5EF4-FFF2-40B4-BE49-F238E27FC236}">
                <a16:creationId xmlns:a16="http://schemas.microsoft.com/office/drawing/2014/main" id="{746B143D-5128-3A24-1B12-A7F3D466B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588" y="75425"/>
            <a:ext cx="1948412" cy="175011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AFB2524-E4F7-7750-0842-B53BDDCC0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897" y="164807"/>
            <a:ext cx="9006648" cy="652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813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1ACCCD-D0E2-3F3E-6102-A3DF4CF79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705" y="329615"/>
            <a:ext cx="9300840" cy="1241734"/>
          </a:xfrm>
        </p:spPr>
        <p:txBody>
          <a:bodyPr/>
          <a:lstStyle/>
          <a:p>
            <a:r>
              <a:rPr lang="nl-NL" dirty="0">
                <a:solidFill>
                  <a:srgbClr val="005B3C"/>
                </a:solidFill>
                <a:latin typeface="Chivo Medium" panose="00000600000000000000" pitchFamily="50" charset="0"/>
              </a:rPr>
              <a:t>In het kort: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AF1B07FE-A5EF-C3E2-3C7F-EA574FECEF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1350"/>
            <a:ext cx="10515600" cy="4605614"/>
          </a:xfrm>
        </p:spPr>
        <p:txBody>
          <a:bodyPr>
            <a:normAutofit fontScale="85000" lnSpcReduction="20000"/>
          </a:bodyPr>
          <a:lstStyle/>
          <a:p>
            <a:r>
              <a:rPr lang="nl-NL" dirty="0">
                <a:solidFill>
                  <a:srgbClr val="005B3C"/>
                </a:solidFill>
                <a:latin typeface="Chivo Medium" panose="00000600000000000000" pitchFamily="50" charset="0"/>
              </a:rPr>
              <a:t>54 rijksmonumenten:</a:t>
            </a:r>
            <a:br>
              <a:rPr lang="nl-NL" dirty="0">
                <a:solidFill>
                  <a:srgbClr val="005B3C"/>
                </a:solidFill>
                <a:latin typeface="Chivo Medium" panose="00000600000000000000" pitchFamily="50" charset="0"/>
              </a:rPr>
            </a:br>
            <a:br>
              <a:rPr lang="nl-NL" dirty="0">
                <a:solidFill>
                  <a:srgbClr val="005B3C"/>
                </a:solidFill>
                <a:latin typeface="Chivo Medium" panose="00000600000000000000" pitchFamily="50" charset="0"/>
              </a:rPr>
            </a:br>
            <a:r>
              <a:rPr lang="nl-NL" dirty="0">
                <a:solidFill>
                  <a:srgbClr val="005B3C"/>
                </a:solidFill>
                <a:latin typeface="Chivo Medium" panose="00000600000000000000" pitchFamily="50" charset="0"/>
              </a:rPr>
              <a:t>52 molens, 1 molenaarswoning en 1 overtoom.</a:t>
            </a:r>
            <a:br>
              <a:rPr lang="nl-NL" dirty="0">
                <a:solidFill>
                  <a:srgbClr val="005B3C"/>
                </a:solidFill>
                <a:latin typeface="Chivo Medium" panose="00000600000000000000" pitchFamily="50" charset="0"/>
              </a:rPr>
            </a:br>
            <a:endParaRPr lang="nl-NL" dirty="0">
              <a:solidFill>
                <a:srgbClr val="005B3C"/>
              </a:solidFill>
              <a:latin typeface="Chivo Medium" panose="00000600000000000000" pitchFamily="50" charset="0"/>
            </a:endParaRPr>
          </a:p>
          <a:p>
            <a:r>
              <a:rPr lang="nl-NL" dirty="0">
                <a:solidFill>
                  <a:srgbClr val="005B3C"/>
                </a:solidFill>
                <a:latin typeface="Chivo Medium" panose="00000600000000000000" pitchFamily="50" charset="0"/>
              </a:rPr>
              <a:t>Reservebemaling Hoogheemraadschap Rijnland.</a:t>
            </a:r>
            <a:br>
              <a:rPr lang="nl-NL" dirty="0">
                <a:solidFill>
                  <a:srgbClr val="005B3C"/>
                </a:solidFill>
                <a:latin typeface="Chivo Medium" panose="00000600000000000000" pitchFamily="50" charset="0"/>
              </a:rPr>
            </a:br>
            <a:endParaRPr lang="nl-NL" dirty="0">
              <a:solidFill>
                <a:srgbClr val="005B3C"/>
              </a:solidFill>
              <a:latin typeface="Chivo Medium" panose="00000600000000000000" pitchFamily="50" charset="0"/>
            </a:endParaRPr>
          </a:p>
          <a:p>
            <a:r>
              <a:rPr lang="nl-NL" dirty="0">
                <a:solidFill>
                  <a:srgbClr val="005B3C"/>
                </a:solidFill>
                <a:latin typeface="Chivo Medium" panose="00000600000000000000" pitchFamily="50" charset="0"/>
              </a:rPr>
              <a:t>100 vrijwilligers, waarvan vele “monumentale” molenaars.</a:t>
            </a:r>
            <a:br>
              <a:rPr lang="nl-NL" dirty="0">
                <a:solidFill>
                  <a:srgbClr val="005B3C"/>
                </a:solidFill>
                <a:latin typeface="Chivo Medium" panose="00000600000000000000" pitchFamily="50" charset="0"/>
              </a:rPr>
            </a:br>
            <a:endParaRPr lang="nl-NL" dirty="0">
              <a:solidFill>
                <a:srgbClr val="005B3C"/>
              </a:solidFill>
              <a:latin typeface="Chivo Medium" panose="00000600000000000000" pitchFamily="50" charset="0"/>
            </a:endParaRPr>
          </a:p>
          <a:p>
            <a:r>
              <a:rPr lang="nl-NL" dirty="0">
                <a:solidFill>
                  <a:srgbClr val="005B3C"/>
                </a:solidFill>
                <a:latin typeface="Chivo Medium" panose="00000600000000000000" pitchFamily="50" charset="0"/>
              </a:rPr>
              <a:t>Ooit aanzet gegeven tot herbouw molen de Put en </a:t>
            </a:r>
            <a:br>
              <a:rPr lang="nl-NL" dirty="0">
                <a:solidFill>
                  <a:srgbClr val="005B3C"/>
                </a:solidFill>
                <a:latin typeface="Chivo Medium" panose="00000600000000000000" pitchFamily="50" charset="0"/>
              </a:rPr>
            </a:br>
            <a:br>
              <a:rPr lang="nl-NL" dirty="0">
                <a:solidFill>
                  <a:srgbClr val="005B3C"/>
                </a:solidFill>
                <a:latin typeface="Chivo Medium" panose="00000600000000000000" pitchFamily="50" charset="0"/>
              </a:rPr>
            </a:br>
            <a:r>
              <a:rPr lang="nl-NL" dirty="0">
                <a:solidFill>
                  <a:srgbClr val="005B3C"/>
                </a:solidFill>
                <a:latin typeface="Chivo Medium" panose="00000600000000000000" pitchFamily="50" charset="0"/>
              </a:rPr>
              <a:t>de oprichting van stichting Molenviergang Aarlanderveen.</a:t>
            </a:r>
            <a:br>
              <a:rPr lang="nl-NL" dirty="0">
                <a:solidFill>
                  <a:srgbClr val="005B3C"/>
                </a:solidFill>
                <a:latin typeface="Chivo Medium" panose="00000600000000000000" pitchFamily="50" charset="0"/>
              </a:rPr>
            </a:br>
            <a:br>
              <a:rPr lang="nl-NL" dirty="0">
                <a:solidFill>
                  <a:srgbClr val="005B3C"/>
                </a:solidFill>
                <a:latin typeface="Chivo Medium" panose="00000600000000000000" pitchFamily="50" charset="0"/>
              </a:rPr>
            </a:br>
            <a:r>
              <a:rPr lang="nl-NL" dirty="0">
                <a:solidFill>
                  <a:srgbClr val="005B3C"/>
                </a:solidFill>
                <a:latin typeface="Chivo Medium" panose="00000600000000000000" pitchFamily="50" charset="0"/>
              </a:rPr>
              <a:t>Barremolen kort in eigendom gehad.</a:t>
            </a:r>
            <a:br>
              <a:rPr lang="nl-NL" dirty="0">
                <a:solidFill>
                  <a:srgbClr val="005B3C"/>
                </a:solidFill>
                <a:latin typeface="Chivo Medium" panose="00000600000000000000" pitchFamily="50" charset="0"/>
              </a:rPr>
            </a:br>
            <a:endParaRPr lang="nl-NL" dirty="0">
              <a:solidFill>
                <a:srgbClr val="005B3C"/>
              </a:solidFill>
              <a:latin typeface="Chivo Medium" panose="00000600000000000000" pitchFamily="50" charset="0"/>
            </a:endParaRPr>
          </a:p>
          <a:p>
            <a:r>
              <a:rPr lang="nl-NL" dirty="0">
                <a:solidFill>
                  <a:srgbClr val="005B3C"/>
                </a:solidFill>
                <a:latin typeface="Chivo Medium" panose="00000600000000000000" pitchFamily="50" charset="0"/>
              </a:rPr>
              <a:t>Archief toegankelijk gemaakt voor het publiek.</a:t>
            </a:r>
          </a:p>
        </p:txBody>
      </p:sp>
      <p:pic>
        <p:nvPicPr>
          <p:cNvPr id="8" name="Tijdelijke aanduiding voor inhoud 4">
            <a:extLst>
              <a:ext uri="{FF2B5EF4-FFF2-40B4-BE49-F238E27FC236}">
                <a16:creationId xmlns:a16="http://schemas.microsoft.com/office/drawing/2014/main" id="{6B696F5E-B040-B232-4289-D33ACBFBC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588" y="75425"/>
            <a:ext cx="1948412" cy="175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953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93CF3-0A80-9E1F-CFC1-F88C62566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2B6D4B-BA33-3254-D5E5-345FA9261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705" y="329615"/>
            <a:ext cx="9300840" cy="1241734"/>
          </a:xfrm>
        </p:spPr>
        <p:txBody>
          <a:bodyPr/>
          <a:lstStyle/>
          <a:p>
            <a:r>
              <a:rPr lang="nl-NL" dirty="0">
                <a:solidFill>
                  <a:srgbClr val="005B3C"/>
                </a:solidFill>
                <a:latin typeface="Chivo Medium" panose="00000600000000000000" pitchFamily="50" charset="0"/>
              </a:rPr>
              <a:t>Fotocollectie Bicker Caarten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CF2ECC4E-F1E3-0087-3F5C-D2203E261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538"/>
            <a:ext cx="10515600" cy="4351425"/>
          </a:xfrm>
        </p:spPr>
        <p:txBody>
          <a:bodyPr/>
          <a:lstStyle/>
          <a:p>
            <a:endParaRPr lang="nl-NL" dirty="0">
              <a:solidFill>
                <a:srgbClr val="005B3C"/>
              </a:solidFill>
              <a:latin typeface="Chivo Medium" panose="00000600000000000000" pitchFamily="50" charset="0"/>
            </a:endParaRPr>
          </a:p>
        </p:txBody>
      </p:sp>
      <p:pic>
        <p:nvPicPr>
          <p:cNvPr id="8" name="Tijdelijke aanduiding voor inhoud 4">
            <a:extLst>
              <a:ext uri="{FF2B5EF4-FFF2-40B4-BE49-F238E27FC236}">
                <a16:creationId xmlns:a16="http://schemas.microsoft.com/office/drawing/2014/main" id="{08291A33-A610-CBAE-B1AF-779A29B624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588" y="75425"/>
            <a:ext cx="1948412" cy="175011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5761619-9586-4BE3-DA5F-21CF6CBD6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705" y="1564691"/>
            <a:ext cx="10120545" cy="460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913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9199D-EB8A-92C9-3518-4FD9D2D58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0CA63D-357F-AB24-5DA6-91D7B8945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705" y="329615"/>
            <a:ext cx="9300840" cy="1241734"/>
          </a:xfrm>
        </p:spPr>
        <p:txBody>
          <a:bodyPr/>
          <a:lstStyle/>
          <a:p>
            <a:endParaRPr lang="nl-NL" dirty="0">
              <a:solidFill>
                <a:srgbClr val="005B3C"/>
              </a:solidFill>
              <a:latin typeface="Chivo Medium" panose="00000600000000000000" pitchFamily="50" charset="0"/>
            </a:endParaRP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A696224D-B87D-A1C5-8713-46A6014BB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538"/>
            <a:ext cx="10515600" cy="4351425"/>
          </a:xfrm>
        </p:spPr>
        <p:txBody>
          <a:bodyPr/>
          <a:lstStyle/>
          <a:p>
            <a:endParaRPr lang="nl-NL" dirty="0">
              <a:solidFill>
                <a:srgbClr val="005B3C"/>
              </a:solidFill>
              <a:latin typeface="Chivo Medium" panose="00000600000000000000" pitchFamily="50" charset="0"/>
            </a:endParaRPr>
          </a:p>
        </p:txBody>
      </p:sp>
      <p:pic>
        <p:nvPicPr>
          <p:cNvPr id="8" name="Tijdelijke aanduiding voor inhoud 4">
            <a:extLst>
              <a:ext uri="{FF2B5EF4-FFF2-40B4-BE49-F238E27FC236}">
                <a16:creationId xmlns:a16="http://schemas.microsoft.com/office/drawing/2014/main" id="{DEEB9760-961D-F151-D0CC-8A095E47F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588" y="75425"/>
            <a:ext cx="1948412" cy="175011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5CDC99C-CE7C-D879-0323-E505E6E32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57" y="202520"/>
            <a:ext cx="9775275" cy="645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35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8A9CE8-8580-98D7-6E73-BFFA1A7D4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82ED71-7BE2-1AE5-4542-1BA1C9E25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705" y="329615"/>
            <a:ext cx="9300840" cy="1241734"/>
          </a:xfrm>
        </p:spPr>
        <p:txBody>
          <a:bodyPr/>
          <a:lstStyle/>
          <a:p>
            <a:r>
              <a:rPr lang="nl-NL" dirty="0" err="1">
                <a:solidFill>
                  <a:srgbClr val="005B3C"/>
                </a:solidFill>
                <a:latin typeface="Chivo Medium" panose="00000600000000000000" pitchFamily="50" charset="0"/>
              </a:rPr>
              <a:t>Youtube</a:t>
            </a:r>
            <a:endParaRPr lang="nl-NL" dirty="0">
              <a:solidFill>
                <a:srgbClr val="005B3C"/>
              </a:solidFill>
              <a:latin typeface="Chivo Medium" panose="00000600000000000000" pitchFamily="50" charset="0"/>
            </a:endParaRP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BDF5F656-716F-CDDA-2927-960033AAD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538"/>
            <a:ext cx="10515600" cy="4351425"/>
          </a:xfrm>
        </p:spPr>
        <p:txBody>
          <a:bodyPr/>
          <a:lstStyle/>
          <a:p>
            <a:endParaRPr lang="nl-NL" dirty="0">
              <a:solidFill>
                <a:srgbClr val="005B3C"/>
              </a:solidFill>
              <a:latin typeface="Chivo Medium" panose="00000600000000000000" pitchFamily="50" charset="0"/>
            </a:endParaRPr>
          </a:p>
        </p:txBody>
      </p:sp>
      <p:pic>
        <p:nvPicPr>
          <p:cNvPr id="8" name="Tijdelijke aanduiding voor inhoud 4">
            <a:extLst>
              <a:ext uri="{FF2B5EF4-FFF2-40B4-BE49-F238E27FC236}">
                <a16:creationId xmlns:a16="http://schemas.microsoft.com/office/drawing/2014/main" id="{ECBEFB1D-660F-69D1-F6C4-74BA9CF5DC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588" y="75425"/>
            <a:ext cx="1948412" cy="175011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26BC99E-BF18-F657-7AA5-69338063E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922" y="1626125"/>
            <a:ext cx="8593005" cy="490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41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9923A-24F9-1E5E-3539-4022492EB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28F09A-C1A1-CC89-48A4-D1ECB7555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705" y="329615"/>
            <a:ext cx="9300840" cy="1241734"/>
          </a:xfrm>
        </p:spPr>
        <p:txBody>
          <a:bodyPr/>
          <a:lstStyle/>
          <a:p>
            <a:r>
              <a:rPr lang="nl-NL" dirty="0">
                <a:solidFill>
                  <a:srgbClr val="005B3C"/>
                </a:solidFill>
                <a:latin typeface="Chivo Medium" panose="00000600000000000000" pitchFamily="50" charset="0"/>
              </a:rPr>
              <a:t>Hergebruik van oude molens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DA5A53AD-BCEC-DF37-FE0F-8188550FB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3382" y="1825538"/>
            <a:ext cx="3249228" cy="4351425"/>
          </a:xfrm>
        </p:spPr>
        <p:txBody>
          <a:bodyPr/>
          <a:lstStyle/>
          <a:p>
            <a:pPr marL="0" indent="0">
              <a:buNone/>
            </a:pPr>
            <a:r>
              <a:rPr lang="nl-NL" dirty="0">
                <a:solidFill>
                  <a:srgbClr val="005B3C"/>
                </a:solidFill>
                <a:latin typeface="Chivo Medium" panose="00000600000000000000" pitchFamily="50" charset="0"/>
              </a:rPr>
              <a:t>1974</a:t>
            </a:r>
          </a:p>
          <a:p>
            <a:pPr marL="0" indent="0">
              <a:buNone/>
            </a:pPr>
            <a:r>
              <a:rPr lang="nl-NL" dirty="0">
                <a:solidFill>
                  <a:srgbClr val="005B3C"/>
                </a:solidFill>
                <a:latin typeface="Chivo Medium" panose="00000600000000000000" pitchFamily="50" charset="0"/>
              </a:rPr>
              <a:t>Hulp bij verplaatsing Waardermolen naar Broekdijkpolder</a:t>
            </a:r>
            <a:br>
              <a:rPr lang="nl-NL" dirty="0">
                <a:solidFill>
                  <a:srgbClr val="005B3C"/>
                </a:solidFill>
                <a:latin typeface="Chivo Medium" panose="00000600000000000000" pitchFamily="50" charset="0"/>
              </a:rPr>
            </a:br>
            <a:br>
              <a:rPr lang="nl-NL" dirty="0">
                <a:solidFill>
                  <a:srgbClr val="005B3C"/>
                </a:solidFill>
                <a:latin typeface="Chivo Medium" panose="00000600000000000000" pitchFamily="50" charset="0"/>
              </a:rPr>
            </a:br>
            <a:r>
              <a:rPr lang="nl-NL" dirty="0">
                <a:solidFill>
                  <a:srgbClr val="005B3C"/>
                </a:solidFill>
                <a:latin typeface="Chivo Medium" panose="00000600000000000000" pitchFamily="50" charset="0"/>
              </a:rPr>
              <a:t>(molen in 1986 naar RMS)</a:t>
            </a:r>
          </a:p>
        </p:txBody>
      </p:sp>
      <p:pic>
        <p:nvPicPr>
          <p:cNvPr id="8" name="Tijdelijke aanduiding voor inhoud 4">
            <a:extLst>
              <a:ext uri="{FF2B5EF4-FFF2-40B4-BE49-F238E27FC236}">
                <a16:creationId xmlns:a16="http://schemas.microsoft.com/office/drawing/2014/main" id="{5E439527-1BC1-2761-DEC8-D2C48B47C6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588" y="75425"/>
            <a:ext cx="1948412" cy="175011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32E054C-F59F-3977-AB81-CAE4512CA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4025" y="1327681"/>
            <a:ext cx="7009660" cy="534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144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8BF33-2113-D077-B703-711C9BE00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B70557-2073-1A47-2ADF-B7B143051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705" y="329615"/>
            <a:ext cx="9300840" cy="1241734"/>
          </a:xfrm>
        </p:spPr>
        <p:txBody>
          <a:bodyPr/>
          <a:lstStyle/>
          <a:p>
            <a:endParaRPr lang="nl-NL" dirty="0">
              <a:solidFill>
                <a:srgbClr val="005B3C"/>
              </a:solidFill>
              <a:latin typeface="Chivo Medium" panose="00000600000000000000" pitchFamily="50" charset="0"/>
            </a:endParaRP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B64A98D2-BE3D-7618-F36D-F7FB48EF2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538"/>
            <a:ext cx="10515600" cy="4351425"/>
          </a:xfrm>
        </p:spPr>
        <p:txBody>
          <a:bodyPr/>
          <a:lstStyle/>
          <a:p>
            <a:endParaRPr lang="nl-NL" dirty="0">
              <a:solidFill>
                <a:srgbClr val="005B3C"/>
              </a:solidFill>
              <a:latin typeface="Chivo Medium" panose="00000600000000000000" pitchFamily="50" charset="0"/>
            </a:endParaRPr>
          </a:p>
        </p:txBody>
      </p:sp>
      <p:pic>
        <p:nvPicPr>
          <p:cNvPr id="8" name="Tijdelijke aanduiding voor inhoud 4">
            <a:extLst>
              <a:ext uri="{FF2B5EF4-FFF2-40B4-BE49-F238E27FC236}">
                <a16:creationId xmlns:a16="http://schemas.microsoft.com/office/drawing/2014/main" id="{D0362103-D41C-8269-5D72-81068FF3E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588" y="75425"/>
            <a:ext cx="1948412" cy="175011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F732FB6-EFE6-92FF-571E-3D533BEBC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222" y="329615"/>
            <a:ext cx="8723790" cy="642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549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B3CC81-066C-C7FB-02AD-4EA141C4D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A29320-6CD4-3F8C-0AD6-22E28C072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705" y="329615"/>
            <a:ext cx="9300840" cy="1241734"/>
          </a:xfrm>
        </p:spPr>
        <p:txBody>
          <a:bodyPr/>
          <a:lstStyle/>
          <a:p>
            <a:endParaRPr lang="nl-NL" dirty="0">
              <a:solidFill>
                <a:srgbClr val="005B3C"/>
              </a:solidFill>
              <a:latin typeface="Chivo Medium" panose="00000600000000000000" pitchFamily="50" charset="0"/>
            </a:endParaRP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6DBB7D10-B569-14A1-DAF7-FE165D4ED6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538"/>
            <a:ext cx="10515600" cy="4351425"/>
          </a:xfrm>
        </p:spPr>
        <p:txBody>
          <a:bodyPr/>
          <a:lstStyle/>
          <a:p>
            <a:endParaRPr lang="nl-NL" dirty="0">
              <a:solidFill>
                <a:srgbClr val="005B3C"/>
              </a:solidFill>
              <a:latin typeface="Chivo Medium" panose="00000600000000000000" pitchFamily="50" charset="0"/>
            </a:endParaRPr>
          </a:p>
        </p:txBody>
      </p:sp>
      <p:pic>
        <p:nvPicPr>
          <p:cNvPr id="8" name="Tijdelijke aanduiding voor inhoud 4">
            <a:extLst>
              <a:ext uri="{FF2B5EF4-FFF2-40B4-BE49-F238E27FC236}">
                <a16:creationId xmlns:a16="http://schemas.microsoft.com/office/drawing/2014/main" id="{C3AF4528-EFF5-96E8-0549-B84F9F5057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588" y="75425"/>
            <a:ext cx="1948412" cy="175011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4D4A967-1087-56DC-0503-29A1BE41B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329615"/>
            <a:ext cx="8332433" cy="606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694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46A409-103F-081C-F8A0-26BA28E4F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D0AFB5-612B-5CF6-2F2C-388DD2171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705" y="329615"/>
            <a:ext cx="9300840" cy="1241734"/>
          </a:xfrm>
        </p:spPr>
        <p:txBody>
          <a:bodyPr/>
          <a:lstStyle/>
          <a:p>
            <a:endParaRPr lang="nl-NL" dirty="0">
              <a:solidFill>
                <a:srgbClr val="005B3C"/>
              </a:solidFill>
              <a:latin typeface="Chivo Medium" panose="00000600000000000000" pitchFamily="50" charset="0"/>
            </a:endParaRP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E61A3313-7006-60CA-A2B2-EE05D50BF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538"/>
            <a:ext cx="10515600" cy="4351425"/>
          </a:xfrm>
        </p:spPr>
        <p:txBody>
          <a:bodyPr/>
          <a:lstStyle/>
          <a:p>
            <a:endParaRPr lang="nl-NL" dirty="0">
              <a:solidFill>
                <a:srgbClr val="005B3C"/>
              </a:solidFill>
              <a:latin typeface="Chivo Medium" panose="00000600000000000000" pitchFamily="50" charset="0"/>
            </a:endParaRPr>
          </a:p>
        </p:txBody>
      </p:sp>
      <p:pic>
        <p:nvPicPr>
          <p:cNvPr id="8" name="Tijdelijke aanduiding voor inhoud 4">
            <a:extLst>
              <a:ext uri="{FF2B5EF4-FFF2-40B4-BE49-F238E27FC236}">
                <a16:creationId xmlns:a16="http://schemas.microsoft.com/office/drawing/2014/main" id="{22904FA8-397A-6F95-06D1-30C956523C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588" y="75425"/>
            <a:ext cx="1948412" cy="175011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8AE83937-53F3-EDD1-2F27-9D236272C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29615"/>
            <a:ext cx="8567188" cy="619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0415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presentatie RMS" id="{80925B69-27EB-4BA9-8ACA-6DE0D8025C51}" vid="{2F8002B7-CC63-4EC5-A7AD-ABC48C6327F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</TotalTime>
  <Words>105</Words>
  <Application>Microsoft Office PowerPoint</Application>
  <PresentationFormat>Breedbeeld</PresentationFormat>
  <Paragraphs>13</Paragraphs>
  <Slides>11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Chivo Medium</vt:lpstr>
      <vt:lpstr>Kantoorthema</vt:lpstr>
      <vt:lpstr>Welkom</vt:lpstr>
      <vt:lpstr>In het kort:</vt:lpstr>
      <vt:lpstr>Fotocollectie Bicker Caarten</vt:lpstr>
      <vt:lpstr>PowerPoint-presentatie</vt:lpstr>
      <vt:lpstr>Youtube</vt:lpstr>
      <vt:lpstr>Hergebruik van oude molens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Bart Vermeulen</dc:creator>
  <cp:lastModifiedBy>Ellen Steendam</cp:lastModifiedBy>
  <cp:revision>3</cp:revision>
  <dcterms:created xsi:type="dcterms:W3CDTF">2025-09-18T15:10:35Z</dcterms:created>
  <dcterms:modified xsi:type="dcterms:W3CDTF">2025-09-22T10:37:50Z</dcterms:modified>
</cp:coreProperties>
</file>