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3" r:id="rId9"/>
    <p:sldId id="263" r:id="rId10"/>
    <p:sldId id="264" r:id="rId11"/>
    <p:sldId id="265" r:id="rId12"/>
    <p:sldId id="266" r:id="rId13"/>
    <p:sldId id="267" r:id="rId14"/>
    <p:sldId id="268" r:id="rId15"/>
    <p:sldId id="272" r:id="rId16"/>
    <p:sldId id="269" r:id="rId17"/>
    <p:sldId id="270" r:id="rId18"/>
    <p:sldId id="271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26"/>
  </p:normalViewPr>
  <p:slideViewPr>
    <p:cSldViewPr snapToGrid="0" snapToObjects="1">
      <p:cViewPr varScale="1">
        <p:scale>
          <a:sx n="121" d="100"/>
          <a:sy n="121" d="100"/>
        </p:scale>
        <p:origin x="744" y="168"/>
      </p:cViewPr>
      <p:guideLst>
        <p:guide orient="horz" pos="216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78" y="2130426"/>
            <a:ext cx="7774425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957" y="3886200"/>
            <a:ext cx="640246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2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9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4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1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8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1127" y="274639"/>
            <a:ext cx="205793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319" y="274639"/>
            <a:ext cx="6021368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501" y="4406901"/>
            <a:ext cx="7774425" cy="1362075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501" y="2906713"/>
            <a:ext cx="7774425" cy="1500187"/>
          </a:xfrm>
        </p:spPr>
        <p:txBody>
          <a:bodyPr anchor="b"/>
          <a:lstStyle>
            <a:lvl1pPr marL="0" indent="0">
              <a:buNone/>
              <a:defRPr sz="2001">
                <a:solidFill>
                  <a:schemeClr val="tx1">
                    <a:tint val="75000"/>
                  </a:schemeClr>
                </a:solidFill>
              </a:defRPr>
            </a:lvl1pPr>
            <a:lvl2pPr marL="457337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2pPr>
            <a:lvl3pPr marL="9146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20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93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6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40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13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86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319" y="1600201"/>
            <a:ext cx="4039652" cy="4525963"/>
          </a:xfrm>
        </p:spPr>
        <p:txBody>
          <a:bodyPr/>
          <a:lstStyle>
            <a:lvl1pPr>
              <a:defRPr sz="2801"/>
            </a:lvl1pPr>
            <a:lvl2pPr>
              <a:defRPr sz="2401"/>
            </a:lvl2pPr>
            <a:lvl3pPr>
              <a:defRPr sz="2001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411" y="1600201"/>
            <a:ext cx="4039652" cy="4525963"/>
          </a:xfrm>
        </p:spPr>
        <p:txBody>
          <a:bodyPr/>
          <a:lstStyle>
            <a:lvl1pPr>
              <a:defRPr sz="2801"/>
            </a:lvl1pPr>
            <a:lvl2pPr>
              <a:defRPr sz="2401"/>
            </a:lvl2pPr>
            <a:lvl3pPr>
              <a:defRPr sz="2001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319" y="1535113"/>
            <a:ext cx="4041240" cy="639762"/>
          </a:xfrm>
        </p:spPr>
        <p:txBody>
          <a:bodyPr anchor="b"/>
          <a:lstStyle>
            <a:lvl1pPr marL="0" indent="0">
              <a:buNone/>
              <a:defRPr sz="2401" b="1"/>
            </a:lvl1pPr>
            <a:lvl2pPr marL="457337" indent="0">
              <a:buNone/>
              <a:defRPr sz="2001" b="1"/>
            </a:lvl2pPr>
            <a:lvl3pPr marL="914674" indent="0">
              <a:buNone/>
              <a:defRPr sz="1801" b="1"/>
            </a:lvl3pPr>
            <a:lvl4pPr marL="1372011" indent="0">
              <a:buNone/>
              <a:defRPr sz="1600" b="1"/>
            </a:lvl4pPr>
            <a:lvl5pPr marL="1829349" indent="0">
              <a:buNone/>
              <a:defRPr sz="1600" b="1"/>
            </a:lvl5pPr>
            <a:lvl6pPr marL="2286686" indent="0">
              <a:buNone/>
              <a:defRPr sz="1600" b="1"/>
            </a:lvl6pPr>
            <a:lvl7pPr marL="2744023" indent="0">
              <a:buNone/>
              <a:defRPr sz="1600" b="1"/>
            </a:lvl7pPr>
            <a:lvl8pPr marL="3201360" indent="0">
              <a:buNone/>
              <a:defRPr sz="1600" b="1"/>
            </a:lvl8pPr>
            <a:lvl9pPr marL="365869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319" y="2174875"/>
            <a:ext cx="4041240" cy="3951288"/>
          </a:xfrm>
        </p:spPr>
        <p:txBody>
          <a:bodyPr/>
          <a:lstStyle>
            <a:lvl1pPr>
              <a:defRPr sz="2401"/>
            </a:lvl1pPr>
            <a:lvl2pPr>
              <a:defRPr sz="2001"/>
            </a:lvl2pPr>
            <a:lvl3pPr>
              <a:defRPr sz="1801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6235" y="1535113"/>
            <a:ext cx="4042828" cy="639762"/>
          </a:xfrm>
        </p:spPr>
        <p:txBody>
          <a:bodyPr anchor="b"/>
          <a:lstStyle>
            <a:lvl1pPr marL="0" indent="0">
              <a:buNone/>
              <a:defRPr sz="2401" b="1"/>
            </a:lvl1pPr>
            <a:lvl2pPr marL="457337" indent="0">
              <a:buNone/>
              <a:defRPr sz="2001" b="1"/>
            </a:lvl2pPr>
            <a:lvl3pPr marL="914674" indent="0">
              <a:buNone/>
              <a:defRPr sz="1801" b="1"/>
            </a:lvl3pPr>
            <a:lvl4pPr marL="1372011" indent="0">
              <a:buNone/>
              <a:defRPr sz="1600" b="1"/>
            </a:lvl4pPr>
            <a:lvl5pPr marL="1829349" indent="0">
              <a:buNone/>
              <a:defRPr sz="1600" b="1"/>
            </a:lvl5pPr>
            <a:lvl6pPr marL="2286686" indent="0">
              <a:buNone/>
              <a:defRPr sz="1600" b="1"/>
            </a:lvl6pPr>
            <a:lvl7pPr marL="2744023" indent="0">
              <a:buNone/>
              <a:defRPr sz="1600" b="1"/>
            </a:lvl7pPr>
            <a:lvl8pPr marL="3201360" indent="0">
              <a:buNone/>
              <a:defRPr sz="1600" b="1"/>
            </a:lvl8pPr>
            <a:lvl9pPr marL="365869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235" y="2174875"/>
            <a:ext cx="4042828" cy="3951288"/>
          </a:xfrm>
        </p:spPr>
        <p:txBody>
          <a:bodyPr/>
          <a:lstStyle>
            <a:lvl1pPr>
              <a:defRPr sz="2401"/>
            </a:lvl1pPr>
            <a:lvl2pPr>
              <a:defRPr sz="2001"/>
            </a:lvl2pPr>
            <a:lvl3pPr>
              <a:defRPr sz="1801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5/26/26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5/26/26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5/26/26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19" y="273050"/>
            <a:ext cx="3009097" cy="1162050"/>
          </a:xfrm>
        </p:spPr>
        <p:txBody>
          <a:bodyPr anchor="b"/>
          <a:lstStyle>
            <a:lvl1pPr algn="l">
              <a:defRPr sz="200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981" y="273051"/>
            <a:ext cx="5113082" cy="5853113"/>
          </a:xfrm>
        </p:spPr>
        <p:txBody>
          <a:bodyPr/>
          <a:lstStyle>
            <a:lvl1pPr>
              <a:defRPr sz="3201"/>
            </a:lvl1pPr>
            <a:lvl2pPr>
              <a:defRPr sz="2801"/>
            </a:lvl2pPr>
            <a:lvl3pPr>
              <a:defRPr sz="2401"/>
            </a:lvl3pPr>
            <a:lvl4pPr>
              <a:defRPr sz="2001"/>
            </a:lvl4pPr>
            <a:lvl5pPr>
              <a:defRPr sz="2001"/>
            </a:lvl5pPr>
            <a:lvl6pPr>
              <a:defRPr sz="2001"/>
            </a:lvl6pPr>
            <a:lvl7pPr>
              <a:defRPr sz="2001"/>
            </a:lvl7pPr>
            <a:lvl8pPr>
              <a:defRPr sz="2001"/>
            </a:lvl8pPr>
            <a:lvl9pPr>
              <a:defRPr sz="20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319" y="1435101"/>
            <a:ext cx="3009097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337" indent="0">
              <a:buNone/>
              <a:defRPr sz="1200"/>
            </a:lvl2pPr>
            <a:lvl3pPr marL="914674" indent="0">
              <a:buNone/>
              <a:defRPr sz="1000"/>
            </a:lvl3pPr>
            <a:lvl4pPr marL="1372011" indent="0">
              <a:buNone/>
              <a:defRPr sz="900"/>
            </a:lvl4pPr>
            <a:lvl5pPr marL="1829349" indent="0">
              <a:buNone/>
              <a:defRPr sz="900"/>
            </a:lvl5pPr>
            <a:lvl6pPr marL="2286686" indent="0">
              <a:buNone/>
              <a:defRPr sz="900"/>
            </a:lvl6pPr>
            <a:lvl7pPr marL="2744023" indent="0">
              <a:buNone/>
              <a:defRPr sz="900"/>
            </a:lvl7pPr>
            <a:lvl8pPr marL="3201360" indent="0">
              <a:buNone/>
              <a:defRPr sz="900"/>
            </a:lvl8pPr>
            <a:lvl9pPr marL="365869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755" y="4800600"/>
            <a:ext cx="5487829" cy="566738"/>
          </a:xfrm>
        </p:spPr>
        <p:txBody>
          <a:bodyPr anchor="b"/>
          <a:lstStyle>
            <a:lvl1pPr algn="l">
              <a:defRPr sz="200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755" y="612775"/>
            <a:ext cx="5487829" cy="4114800"/>
          </a:xfrm>
        </p:spPr>
        <p:txBody>
          <a:bodyPr/>
          <a:lstStyle>
            <a:lvl1pPr marL="0" indent="0">
              <a:buNone/>
              <a:defRPr sz="3201"/>
            </a:lvl1pPr>
            <a:lvl2pPr marL="457337" indent="0">
              <a:buNone/>
              <a:defRPr sz="2801"/>
            </a:lvl2pPr>
            <a:lvl3pPr marL="914674" indent="0">
              <a:buNone/>
              <a:defRPr sz="2401"/>
            </a:lvl3pPr>
            <a:lvl4pPr marL="1372011" indent="0">
              <a:buNone/>
              <a:defRPr sz="2001"/>
            </a:lvl4pPr>
            <a:lvl5pPr marL="1829349" indent="0">
              <a:buNone/>
              <a:defRPr sz="2001"/>
            </a:lvl5pPr>
            <a:lvl6pPr marL="2286686" indent="0">
              <a:buNone/>
              <a:defRPr sz="2001"/>
            </a:lvl6pPr>
            <a:lvl7pPr marL="2744023" indent="0">
              <a:buNone/>
              <a:defRPr sz="2001"/>
            </a:lvl7pPr>
            <a:lvl8pPr marL="3201360" indent="0">
              <a:buNone/>
              <a:defRPr sz="2001"/>
            </a:lvl8pPr>
            <a:lvl9pPr marL="3658697" indent="0">
              <a:buNone/>
              <a:defRPr sz="2001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755" y="5367338"/>
            <a:ext cx="5487829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337" indent="0">
              <a:buNone/>
              <a:defRPr sz="1200"/>
            </a:lvl2pPr>
            <a:lvl3pPr marL="914674" indent="0">
              <a:buNone/>
              <a:defRPr sz="1000"/>
            </a:lvl3pPr>
            <a:lvl4pPr marL="1372011" indent="0">
              <a:buNone/>
              <a:defRPr sz="900"/>
            </a:lvl4pPr>
            <a:lvl5pPr marL="1829349" indent="0">
              <a:buNone/>
              <a:defRPr sz="900"/>
            </a:lvl5pPr>
            <a:lvl6pPr marL="2286686" indent="0">
              <a:buNone/>
              <a:defRPr sz="900"/>
            </a:lvl6pPr>
            <a:lvl7pPr marL="2744023" indent="0">
              <a:buNone/>
              <a:defRPr sz="900"/>
            </a:lvl7pPr>
            <a:lvl8pPr marL="3201360" indent="0">
              <a:buNone/>
              <a:defRPr sz="900"/>
            </a:lvl8pPr>
            <a:lvl9pPr marL="365869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319" y="274638"/>
            <a:ext cx="82317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319" y="1600201"/>
            <a:ext cx="823174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319" y="6356351"/>
            <a:ext cx="2134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5/26/26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5014" y="6356351"/>
            <a:ext cx="2896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4907" y="6356351"/>
            <a:ext cx="2134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337" rtl="0" eaLnBrk="1" latinLnBrk="0" hangingPunct="1"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3003" indent="-343003" algn="l" defTabSz="457337" rtl="0" eaLnBrk="1" latinLnBrk="0" hangingPunct="1">
        <a:spcBef>
          <a:spcPct val="20000"/>
        </a:spcBef>
        <a:buFont typeface="Arial"/>
        <a:buChar char="•"/>
        <a:defRPr sz="3201" kern="1200">
          <a:solidFill>
            <a:schemeClr val="tx1"/>
          </a:solidFill>
          <a:latin typeface="+mn-lt"/>
          <a:ea typeface="+mn-ea"/>
          <a:cs typeface="+mn-cs"/>
        </a:defRPr>
      </a:lvl1pPr>
      <a:lvl2pPr marL="743173" indent="-285836" algn="l" defTabSz="457337" rtl="0" eaLnBrk="1" latinLnBrk="0" hangingPunct="1">
        <a:spcBef>
          <a:spcPct val="20000"/>
        </a:spcBef>
        <a:buFont typeface="Arial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343" indent="-228669" algn="l" defTabSz="457337" rtl="0" eaLnBrk="1" latinLnBrk="0" hangingPunct="1">
        <a:spcBef>
          <a:spcPct val="20000"/>
        </a:spcBef>
        <a:buFont typeface="Arial"/>
        <a:buChar char="•"/>
        <a:defRPr sz="2401" kern="1200">
          <a:solidFill>
            <a:schemeClr val="tx1"/>
          </a:solidFill>
          <a:latin typeface="+mn-lt"/>
          <a:ea typeface="+mn-ea"/>
          <a:cs typeface="+mn-cs"/>
        </a:defRPr>
      </a:lvl3pPr>
      <a:lvl4pPr marL="1600680" indent="-228669" algn="l" defTabSz="457337" rtl="0" eaLnBrk="1" latinLnBrk="0" hangingPunct="1">
        <a:spcBef>
          <a:spcPct val="20000"/>
        </a:spcBef>
        <a:buFont typeface="Arial"/>
        <a:buChar char="–"/>
        <a:defRPr sz="2001" kern="1200">
          <a:solidFill>
            <a:schemeClr val="tx1"/>
          </a:solidFill>
          <a:latin typeface="+mn-lt"/>
          <a:ea typeface="+mn-ea"/>
          <a:cs typeface="+mn-cs"/>
        </a:defRPr>
      </a:lvl4pPr>
      <a:lvl5pPr marL="2058017" indent="-228669" algn="l" defTabSz="457337" rtl="0" eaLnBrk="1" latinLnBrk="0" hangingPunct="1">
        <a:spcBef>
          <a:spcPct val="20000"/>
        </a:spcBef>
        <a:buFont typeface="Arial"/>
        <a:buChar char="»"/>
        <a:defRPr sz="2001" kern="1200">
          <a:solidFill>
            <a:schemeClr val="tx1"/>
          </a:solidFill>
          <a:latin typeface="+mn-lt"/>
          <a:ea typeface="+mn-ea"/>
          <a:cs typeface="+mn-cs"/>
        </a:defRPr>
      </a:lvl5pPr>
      <a:lvl6pPr marL="2515354" indent="-228669" algn="l" defTabSz="457337" rtl="0" eaLnBrk="1" latinLnBrk="0" hangingPunct="1">
        <a:spcBef>
          <a:spcPct val="20000"/>
        </a:spcBef>
        <a:buFont typeface="Arial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6pPr>
      <a:lvl7pPr marL="2972692" indent="-228669" algn="l" defTabSz="457337" rtl="0" eaLnBrk="1" latinLnBrk="0" hangingPunct="1">
        <a:spcBef>
          <a:spcPct val="20000"/>
        </a:spcBef>
        <a:buFont typeface="Arial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7pPr>
      <a:lvl8pPr marL="3430029" indent="-228669" algn="l" defTabSz="457337" rtl="0" eaLnBrk="1" latinLnBrk="0" hangingPunct="1">
        <a:spcBef>
          <a:spcPct val="20000"/>
        </a:spcBef>
        <a:buFont typeface="Arial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8pPr>
      <a:lvl9pPr marL="3887366" indent="-228669" algn="l" defTabSz="457337" rtl="0" eaLnBrk="1" latinLnBrk="0" hangingPunct="1">
        <a:spcBef>
          <a:spcPct val="20000"/>
        </a:spcBef>
        <a:buFont typeface="Arial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337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337" algn="l" defTabSz="457337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674" algn="l" defTabSz="457337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2011" algn="l" defTabSz="457337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9349" algn="l" defTabSz="457337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686" algn="l" defTabSz="457337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4023" algn="l" defTabSz="457337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1360" algn="l" defTabSz="457337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8697" algn="l" defTabSz="457337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3689" y="1279353"/>
            <a:ext cx="8064617" cy="1470025"/>
          </a:xfrm>
        </p:spPr>
        <p:txBody>
          <a:bodyPr/>
          <a:lstStyle/>
          <a:p>
            <a:r>
              <a:rPr dirty="0" err="1"/>
              <a:t>Erfgoeddata</a:t>
            </a:r>
            <a:r>
              <a:rPr dirty="0"/>
              <a:t> </a:t>
            </a:r>
            <a:r>
              <a:rPr dirty="0" err="1"/>
              <a:t>voor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door burgers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01766" y="2749378"/>
            <a:ext cx="7609489" cy="1752600"/>
          </a:xfrm>
        </p:spPr>
        <p:txBody>
          <a:bodyPr>
            <a:normAutofit fontScale="92500" lnSpcReduction="20000"/>
          </a:bodyPr>
          <a:lstStyle/>
          <a:p>
            <a:r>
              <a:rPr dirty="0" err="1"/>
              <a:t>Participatieve</a:t>
            </a:r>
            <a:r>
              <a:rPr dirty="0"/>
              <a:t> </a:t>
            </a:r>
            <a:r>
              <a:rPr dirty="0" err="1"/>
              <a:t>erfgoedintegratie</a:t>
            </a:r>
            <a:endParaRPr dirty="0"/>
          </a:p>
          <a:p>
            <a:r>
              <a:rPr dirty="0"/>
              <a:t>Ruud Raats</a:t>
            </a:r>
            <a:endParaRPr lang="nl-NL" dirty="0"/>
          </a:p>
          <a:p>
            <a:r>
              <a:rPr lang="nl-NL" sz="2800" dirty="0"/>
              <a:t>Op weg naar verbonden archeologische collecties</a:t>
            </a:r>
            <a:r>
              <a:rPr sz="2800" dirty="0"/>
              <a:t> </a:t>
            </a:r>
            <a:endParaRPr lang="nl-NL" sz="2800" dirty="0"/>
          </a:p>
          <a:p>
            <a:r>
              <a:rPr lang="nl-NL" sz="2800" dirty="0"/>
              <a:t>28 mei 2026</a:t>
            </a:r>
            <a:endParaRPr sz="2800" dirty="0"/>
          </a:p>
        </p:txBody>
      </p:sp>
      <p:pic>
        <p:nvPicPr>
          <p:cNvPr id="10" name="Afbeelding 9" descr="Afbeelding met tekst, logo, clipart, tekenfilm&#10;&#10;Door AI gegenereerde inhoud is mogelijk onjuist.">
            <a:extLst>
              <a:ext uri="{FF2B5EF4-FFF2-40B4-BE49-F238E27FC236}">
                <a16:creationId xmlns:a16="http://schemas.microsoft.com/office/drawing/2014/main" id="{4D42A79E-3255-82F7-E5C3-8681F499C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844" y="5272220"/>
            <a:ext cx="1875600" cy="1041082"/>
          </a:xfrm>
          <a:prstGeom prst="rect">
            <a:avLst/>
          </a:prstGeom>
          <a:noFill/>
          <a:ln w="6350" cap="sq">
            <a:solidFill>
              <a:srgbClr val="000000"/>
            </a:solidFill>
            <a:miter lim="800000"/>
          </a:ln>
          <a:effectLst/>
        </p:spPr>
      </p:pic>
      <p:pic>
        <p:nvPicPr>
          <p:cNvPr id="14" name="Afbeelding 13" descr="Afbeelding met tekst, Lettertype, schermopname, wit&#10;&#10;Door AI gegenereerde inhoud is mogelijk onjuist.">
            <a:extLst>
              <a:ext uri="{FF2B5EF4-FFF2-40B4-BE49-F238E27FC236}">
                <a16:creationId xmlns:a16="http://schemas.microsoft.com/office/drawing/2014/main" id="{EBF3519B-AD77-B063-7299-62EADED33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8860" y="5272902"/>
            <a:ext cx="3463771" cy="1040400"/>
          </a:xfrm>
          <a:prstGeom prst="rect">
            <a:avLst/>
          </a:prstGeom>
          <a:ln w="6350">
            <a:solidFill>
              <a:srgbClr val="000000"/>
            </a:solidFill>
          </a:ln>
          <a:effectLst/>
        </p:spPr>
      </p:pic>
      <p:pic>
        <p:nvPicPr>
          <p:cNvPr id="18" name="Afbeelding 17" descr="Afbeelding met Lettertype, tekst, Graphics, logo&#10;&#10;Door AI gegenereerde inhoud is mogelijk onjuist.">
            <a:extLst>
              <a:ext uri="{FF2B5EF4-FFF2-40B4-BE49-F238E27FC236}">
                <a16:creationId xmlns:a16="http://schemas.microsoft.com/office/drawing/2014/main" id="{786F080F-A0A2-2410-0983-2C5D0E5040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7047" y="5272903"/>
            <a:ext cx="2993343" cy="1041400"/>
          </a:xfrm>
          <a:prstGeom prst="rect">
            <a:avLst/>
          </a:prstGeom>
          <a:ln w="6350">
            <a:solidFill>
              <a:srgbClr val="000000"/>
            </a:solidFill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PAN </a:t>
            </a:r>
            <a:r>
              <a:rPr dirty="0" err="1"/>
              <a:t>en</a:t>
            </a:r>
            <a:r>
              <a:rPr dirty="0"/>
              <a:t> de </a:t>
            </a:r>
            <a:r>
              <a:rPr dirty="0" err="1"/>
              <a:t>toekomst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9124" y="2004884"/>
            <a:ext cx="7525146" cy="2848231"/>
          </a:xfrm>
        </p:spPr>
        <p:txBody>
          <a:bodyPr/>
          <a:lstStyle/>
          <a:p>
            <a:pPr marL="0" indent="0">
              <a:buNone/>
            </a:pPr>
            <a:r>
              <a:rPr dirty="0"/>
              <a:t>PAN: </a:t>
            </a:r>
            <a:r>
              <a:rPr dirty="0" err="1"/>
              <a:t>registratie</a:t>
            </a:r>
            <a:r>
              <a:rPr dirty="0"/>
              <a:t> van </a:t>
            </a:r>
            <a:r>
              <a:rPr dirty="0" err="1"/>
              <a:t>losse</a:t>
            </a:r>
            <a:r>
              <a:rPr dirty="0"/>
              <a:t> </a:t>
            </a:r>
            <a:r>
              <a:rPr dirty="0" err="1"/>
              <a:t>vondsten</a:t>
            </a:r>
            <a:r>
              <a:rPr dirty="0"/>
              <a:t> door burgers</a:t>
            </a:r>
          </a:p>
          <a:p>
            <a:pPr marL="0" indent="0">
              <a:buNone/>
            </a:pPr>
            <a:r>
              <a:rPr dirty="0"/>
              <a:t>Wens: </a:t>
            </a:r>
            <a:r>
              <a:rPr dirty="0" err="1"/>
              <a:t>koppeling</a:t>
            </a:r>
            <a:r>
              <a:rPr dirty="0"/>
              <a:t> met DANS-</a:t>
            </a:r>
            <a:r>
              <a:rPr dirty="0" err="1"/>
              <a:t>publicaties</a:t>
            </a:r>
            <a:endParaRPr dirty="0"/>
          </a:p>
        </p:txBody>
      </p:sp>
      <p:sp>
        <p:nvSpPr>
          <p:cNvPr id="4" name="Rechthoek">
            <a:extLst>
              <a:ext uri="{FF2B5EF4-FFF2-40B4-BE49-F238E27FC236}">
                <a16:creationId xmlns:a16="http://schemas.microsoft.com/office/drawing/2014/main" id="{299FFA17-1C39-11F3-AA92-2B67184855C2}"/>
              </a:ext>
            </a:extLst>
          </p:cNvPr>
          <p:cNvSpPr/>
          <p:nvPr/>
        </p:nvSpPr>
        <p:spPr>
          <a:xfrm>
            <a:off x="259492" y="6308725"/>
            <a:ext cx="11664778" cy="363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4A7EBB"/>
            </a:solidFill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nl-NL" dirty="0"/>
              <a:t>28 mei 2026 				  																		</a:t>
            </a:r>
            <a:fld id="{E9AE4E53-D83D-E24F-9811-D3F94EBB092D}" type="slidenum">
              <a:rPr lang="nl-NL"/>
              <a:pPr>
                <a:defRPr>
                  <a:solidFill>
                    <a:srgbClr val="FFFFFF"/>
                  </a:solidFill>
                </a:defRPr>
              </a:pPr>
              <a:t>10</a:t>
            </a:fld>
            <a:endParaRPr lang="nl-NL" dirty="0"/>
          </a:p>
        </p:txBody>
      </p:sp>
      <p:pic>
        <p:nvPicPr>
          <p:cNvPr id="5" name="Afbeelding 4" descr="Afbeelding met tekst, logo, clipart, tekenfilm&#10;&#10;Door AI gegenereerde inhoud is mogelijk onjuist.">
            <a:extLst>
              <a:ext uri="{FF2B5EF4-FFF2-40B4-BE49-F238E27FC236}">
                <a16:creationId xmlns:a16="http://schemas.microsoft.com/office/drawing/2014/main" id="{B0B341F0-B7C3-45F4-8474-0222B3851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1630" y="228600"/>
            <a:ext cx="1970167" cy="1093573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</a:ln>
          <a:effectLst/>
        </p:spPr>
      </p:pic>
      <p:pic>
        <p:nvPicPr>
          <p:cNvPr id="7" name="Afbeelding 6" descr="Afbeelding met tekst, kleding, persoon, rondtrekken&#10;&#10;Door AI gegenereerde inhoud is mogelijk onjuist.">
            <a:extLst>
              <a:ext uri="{FF2B5EF4-FFF2-40B4-BE49-F238E27FC236}">
                <a16:creationId xmlns:a16="http://schemas.microsoft.com/office/drawing/2014/main" id="{2492F820-DE77-44EC-0204-55B76A3F8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242" y="2004884"/>
            <a:ext cx="2930858" cy="4040659"/>
          </a:xfrm>
          <a:prstGeom prst="rect">
            <a:avLst/>
          </a:prstGeom>
          <a:ln w="6350">
            <a:solidFill>
              <a:srgbClr val="00000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Voor wie doen we dit?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3395" y="2111914"/>
            <a:ext cx="8392501" cy="40097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➡️  </a:t>
            </a:r>
            <a:r>
              <a:rPr dirty="0" err="1"/>
              <a:t>Vrijwilligers</a:t>
            </a:r>
            <a:r>
              <a:rPr dirty="0"/>
              <a:t>: </a:t>
            </a:r>
            <a:r>
              <a:rPr dirty="0" err="1"/>
              <a:t>waardering</a:t>
            </a:r>
            <a:r>
              <a:rPr dirty="0"/>
              <a:t> &amp; </a:t>
            </a:r>
            <a:r>
              <a:rPr dirty="0" err="1"/>
              <a:t>zichtbaarheid</a:t>
            </a:r>
            <a:endParaRPr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➡️  </a:t>
            </a:r>
            <a:r>
              <a:rPr dirty="0"/>
              <a:t>Professionals: extra </a:t>
            </a:r>
            <a:r>
              <a:rPr dirty="0" err="1"/>
              <a:t>bronnen</a:t>
            </a:r>
            <a:r>
              <a:rPr dirty="0"/>
              <a:t> </a:t>
            </a:r>
            <a:r>
              <a:rPr dirty="0" err="1"/>
              <a:t>voor</a:t>
            </a:r>
            <a:r>
              <a:rPr dirty="0"/>
              <a:t> </a:t>
            </a:r>
            <a:r>
              <a:rPr dirty="0" err="1"/>
              <a:t>onderzoek</a:t>
            </a:r>
            <a:endParaRPr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➡️  </a:t>
            </a:r>
            <a:r>
              <a:rPr dirty="0" err="1"/>
              <a:t>Publiek</a:t>
            </a:r>
            <a:r>
              <a:rPr dirty="0"/>
              <a:t>: </a:t>
            </a:r>
            <a:r>
              <a:rPr dirty="0" err="1"/>
              <a:t>betere</a:t>
            </a:r>
            <a:r>
              <a:rPr dirty="0"/>
              <a:t> </a:t>
            </a:r>
            <a:r>
              <a:rPr dirty="0" err="1"/>
              <a:t>toegang</a:t>
            </a:r>
            <a:r>
              <a:rPr dirty="0"/>
              <a:t> tot </a:t>
            </a:r>
            <a:r>
              <a:rPr dirty="0" err="1"/>
              <a:t>regionaal</a:t>
            </a:r>
            <a:r>
              <a:rPr dirty="0"/>
              <a:t> </a:t>
            </a:r>
            <a:r>
              <a:rPr dirty="0" err="1"/>
              <a:t>erfgoed</a:t>
            </a:r>
            <a:endParaRPr dirty="0"/>
          </a:p>
        </p:txBody>
      </p:sp>
      <p:sp>
        <p:nvSpPr>
          <p:cNvPr id="7" name="Rechthoek">
            <a:extLst>
              <a:ext uri="{FF2B5EF4-FFF2-40B4-BE49-F238E27FC236}">
                <a16:creationId xmlns:a16="http://schemas.microsoft.com/office/drawing/2014/main" id="{F22292EB-B23F-B064-BF42-FB7F4BCD8525}"/>
              </a:ext>
            </a:extLst>
          </p:cNvPr>
          <p:cNvSpPr/>
          <p:nvPr/>
        </p:nvSpPr>
        <p:spPr>
          <a:xfrm>
            <a:off x="259492" y="6308725"/>
            <a:ext cx="11664778" cy="363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4A7EBB"/>
            </a:solidFill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nl-NL" dirty="0"/>
              <a:t>28 mei 2026 																						</a:t>
            </a:r>
            <a:fld id="{E9AE4E53-D83D-E24F-9811-D3F94EBB092D}" type="slidenum">
              <a:rPr lang="nl-NL"/>
              <a:pPr>
                <a:defRPr>
                  <a:solidFill>
                    <a:srgbClr val="FFFFFF"/>
                  </a:solidFill>
                </a:defRPr>
              </a:pPr>
              <a:t>11</a:t>
            </a:fld>
            <a:endParaRPr lang="nl-NL" dirty="0"/>
          </a:p>
        </p:txBody>
      </p:sp>
      <p:pic>
        <p:nvPicPr>
          <p:cNvPr id="8" name="Afbeelding 7" descr="Afbeelding met tekst, logo, clipart, tekenfilm&#10;&#10;Door AI gegenereerde inhoud is mogelijk onjuist.">
            <a:extLst>
              <a:ext uri="{FF2B5EF4-FFF2-40B4-BE49-F238E27FC236}">
                <a16:creationId xmlns:a16="http://schemas.microsoft.com/office/drawing/2014/main" id="{3C854C40-5567-BF1D-E5BF-7C0760FEC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1630" y="228600"/>
            <a:ext cx="1970167" cy="1093573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</a:ln>
          <a:effectLst/>
        </p:spPr>
      </p:pic>
      <p:pic>
        <p:nvPicPr>
          <p:cNvPr id="10" name="Afbeelding 9" descr="Afbeelding met Menselijk gezicht, tekst, vrouw, kleding&#10;&#10;Door AI gegenereerde inhoud is mogelijk onjuist.">
            <a:extLst>
              <a:ext uri="{FF2B5EF4-FFF2-40B4-BE49-F238E27FC236}">
                <a16:creationId xmlns:a16="http://schemas.microsoft.com/office/drawing/2014/main" id="{C631CAC9-D501-35E5-E15C-A02B9EBD0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299" y="1640905"/>
            <a:ext cx="2572915" cy="3576189"/>
          </a:xfrm>
          <a:prstGeom prst="rect">
            <a:avLst/>
          </a:prstGeom>
          <a:ln w="6350">
            <a:solidFill>
              <a:srgbClr val="00000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/>
              <a:t>Eerste</a:t>
            </a:r>
            <a:r>
              <a:rPr dirty="0"/>
              <a:t> </a:t>
            </a:r>
            <a:r>
              <a:rPr dirty="0" err="1"/>
              <a:t>resultaten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0442" y="2468262"/>
            <a:ext cx="10639049" cy="33888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3600" dirty="0"/>
              <a:t>✅  </a:t>
            </a:r>
            <a:r>
              <a:rPr sz="3600" dirty="0"/>
              <a:t>AWN 2017–2023: </a:t>
            </a:r>
            <a:r>
              <a:rPr sz="3600" dirty="0" err="1"/>
              <a:t>volledig</a:t>
            </a:r>
            <a:r>
              <a:rPr sz="3600" dirty="0"/>
              <a:t> in DANS </a:t>
            </a:r>
            <a:r>
              <a:rPr sz="3600" dirty="0" err="1"/>
              <a:t>opgenomen</a:t>
            </a:r>
            <a:endParaRPr lang="nl-NL" sz="3600" dirty="0"/>
          </a:p>
          <a:p>
            <a:pPr marL="0" indent="0">
              <a:buNone/>
            </a:pPr>
            <a:endParaRPr sz="3600" dirty="0"/>
          </a:p>
          <a:p>
            <a:pPr marL="0" indent="0">
              <a:buNone/>
            </a:pPr>
            <a:r>
              <a:rPr lang="nl-NL" sz="3600" dirty="0"/>
              <a:t>✅  </a:t>
            </a:r>
            <a:r>
              <a:rPr sz="3600" dirty="0" err="1"/>
              <a:t>Positieve</a:t>
            </a:r>
            <a:r>
              <a:rPr sz="3600" dirty="0"/>
              <a:t> </a:t>
            </a:r>
            <a:r>
              <a:rPr sz="3600" dirty="0" err="1"/>
              <a:t>reacties</a:t>
            </a:r>
            <a:r>
              <a:rPr sz="3600" dirty="0"/>
              <a:t> van </a:t>
            </a:r>
            <a:r>
              <a:rPr sz="3600" dirty="0" err="1"/>
              <a:t>vrijwilligers</a:t>
            </a:r>
            <a:r>
              <a:rPr sz="3600" dirty="0"/>
              <a:t> </a:t>
            </a:r>
            <a:r>
              <a:rPr sz="3600" dirty="0" err="1"/>
              <a:t>en</a:t>
            </a:r>
            <a:r>
              <a:rPr sz="3600" dirty="0"/>
              <a:t> </a:t>
            </a:r>
            <a:r>
              <a:rPr sz="3600" dirty="0" err="1"/>
              <a:t>onderzoekers</a:t>
            </a:r>
            <a:endParaRPr lang="nl-NL" sz="3600" dirty="0"/>
          </a:p>
          <a:p>
            <a:pPr marL="0" indent="0">
              <a:buNone/>
            </a:pPr>
            <a:endParaRPr lang="nl-NL" sz="3600" dirty="0"/>
          </a:p>
          <a:p>
            <a:pPr marL="0" indent="0">
              <a:buNone/>
            </a:pPr>
            <a:r>
              <a:rPr lang="nl-NL" sz="4000" dirty="0"/>
              <a:t>✅ </a:t>
            </a:r>
            <a:r>
              <a:rPr lang="nl-NL" sz="3600" dirty="0"/>
              <a:t>Aanpak gedocumenteerd voor vervolg</a:t>
            </a:r>
            <a:endParaRPr sz="3600" dirty="0"/>
          </a:p>
        </p:txBody>
      </p:sp>
      <p:sp>
        <p:nvSpPr>
          <p:cNvPr id="5" name="Rechthoek">
            <a:extLst>
              <a:ext uri="{FF2B5EF4-FFF2-40B4-BE49-F238E27FC236}">
                <a16:creationId xmlns:a16="http://schemas.microsoft.com/office/drawing/2014/main" id="{1A7D3A4B-CD16-2A31-596D-13817FD92ACC}"/>
              </a:ext>
            </a:extLst>
          </p:cNvPr>
          <p:cNvSpPr/>
          <p:nvPr/>
        </p:nvSpPr>
        <p:spPr>
          <a:xfrm>
            <a:off x="259492" y="6308725"/>
            <a:ext cx="11664778" cy="363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4A7EBB"/>
            </a:solidFill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nl-NL" dirty="0"/>
              <a:t>28 mei 2026 																						</a:t>
            </a:r>
            <a:fld id="{E9AE4E53-D83D-E24F-9811-D3F94EBB092D}" type="slidenum">
              <a:rPr lang="nl-NL"/>
              <a:pPr>
                <a:defRPr>
                  <a:solidFill>
                    <a:srgbClr val="FFFFFF"/>
                  </a:solidFill>
                </a:defRPr>
              </a:pPr>
              <a:t>12</a:t>
            </a:fld>
            <a:endParaRPr lang="nl-NL" dirty="0"/>
          </a:p>
        </p:txBody>
      </p:sp>
      <p:pic>
        <p:nvPicPr>
          <p:cNvPr id="6" name="Afbeelding 5" descr="Afbeelding met tekst, logo, clipart, tekenfilm&#10;&#10;Door AI gegenereerde inhoud is mogelijk onjuist.">
            <a:extLst>
              <a:ext uri="{FF2B5EF4-FFF2-40B4-BE49-F238E27FC236}">
                <a16:creationId xmlns:a16="http://schemas.microsoft.com/office/drawing/2014/main" id="{302B1042-139D-D827-9997-F5A7AC64D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1630" y="228600"/>
            <a:ext cx="1970167" cy="1093573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Obstakels en oplossingen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5816" y="2187445"/>
            <a:ext cx="7970108" cy="364455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dirty="0" err="1"/>
              <a:t>Niet-geregistreerde</a:t>
            </a:r>
            <a:r>
              <a:rPr dirty="0"/>
              <a:t> </a:t>
            </a:r>
            <a:r>
              <a:rPr dirty="0" err="1"/>
              <a:t>onderzoeken</a:t>
            </a:r>
            <a:r>
              <a:rPr dirty="0"/>
              <a:t> → </a:t>
            </a:r>
            <a:r>
              <a:rPr dirty="0" err="1"/>
              <a:t>eerst</a:t>
            </a:r>
            <a:r>
              <a:rPr dirty="0"/>
              <a:t> in Archis </a:t>
            </a:r>
            <a:r>
              <a:rPr dirty="0" err="1"/>
              <a:t>invoeren</a:t>
            </a:r>
            <a:endParaRPr lang="nl-NL" dirty="0"/>
          </a:p>
          <a:p>
            <a:pPr marL="0" indent="0">
              <a:buNone/>
            </a:pPr>
            <a:endParaRPr dirty="0"/>
          </a:p>
          <a:p>
            <a:pPr marL="0" indent="0">
              <a:buNone/>
            </a:pPr>
            <a:r>
              <a:rPr lang="nl-NL" dirty="0" err="1"/>
              <a:t>Geo</a:t>
            </a:r>
            <a:r>
              <a:rPr dirty="0"/>
              <a:t>data </a:t>
            </a:r>
            <a:r>
              <a:rPr dirty="0" err="1"/>
              <a:t>moeizaam</a:t>
            </a:r>
            <a:r>
              <a:rPr dirty="0"/>
              <a:t> </a:t>
            </a:r>
            <a:r>
              <a:rPr dirty="0" err="1"/>
              <a:t>vindbaar</a:t>
            </a:r>
            <a:r>
              <a:rPr dirty="0"/>
              <a:t> → </a:t>
            </a:r>
            <a:r>
              <a:rPr dirty="0" err="1"/>
              <a:t>handmatige</a:t>
            </a:r>
            <a:r>
              <a:rPr dirty="0"/>
              <a:t> </a:t>
            </a:r>
            <a:r>
              <a:rPr dirty="0" err="1"/>
              <a:t>extractie</a:t>
            </a:r>
            <a:r>
              <a:rPr lang="nl-NL" dirty="0"/>
              <a:t> (QGIS)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PAN-koppeling wenselijk – vraagt verdere afstemming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Auteursrechten zijn toekomstig aandachtspunt</a:t>
            </a:r>
            <a:endParaRPr dirty="0"/>
          </a:p>
        </p:txBody>
      </p:sp>
      <p:sp>
        <p:nvSpPr>
          <p:cNvPr id="4" name="Rechthoek">
            <a:extLst>
              <a:ext uri="{FF2B5EF4-FFF2-40B4-BE49-F238E27FC236}">
                <a16:creationId xmlns:a16="http://schemas.microsoft.com/office/drawing/2014/main" id="{C250D60C-74D2-A21F-B2D4-F531E4B5C81F}"/>
              </a:ext>
            </a:extLst>
          </p:cNvPr>
          <p:cNvSpPr/>
          <p:nvPr/>
        </p:nvSpPr>
        <p:spPr>
          <a:xfrm>
            <a:off x="259492" y="6308725"/>
            <a:ext cx="11664778" cy="363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4A7EBB"/>
            </a:solidFill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nl-NL" dirty="0"/>
              <a:t>28 mei 2026 																						</a:t>
            </a:r>
            <a:fld id="{E9AE4E53-D83D-E24F-9811-D3F94EBB092D}" type="slidenum">
              <a:rPr lang="nl-NL" smtClean="0"/>
              <a:pPr>
                <a:defRPr>
                  <a:solidFill>
                    <a:srgbClr val="FFFFFF"/>
                  </a:solidFill>
                </a:defRPr>
              </a:pPr>
              <a:t>13</a:t>
            </a:fld>
            <a:endParaRPr lang="nl-NL" dirty="0"/>
          </a:p>
        </p:txBody>
      </p:sp>
      <p:pic>
        <p:nvPicPr>
          <p:cNvPr id="5" name="Afbeelding 4" descr="Afbeelding met tekst, logo, clipart, tekenfilm&#10;&#10;Door AI gegenereerde inhoud is mogelijk onjuist.">
            <a:extLst>
              <a:ext uri="{FF2B5EF4-FFF2-40B4-BE49-F238E27FC236}">
                <a16:creationId xmlns:a16="http://schemas.microsoft.com/office/drawing/2014/main" id="{CEDD85D1-CC3D-0809-10F8-2D729A3CD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1630" y="228600"/>
            <a:ext cx="1970167" cy="1093573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</a:ln>
          <a:effectLst/>
        </p:spPr>
      </p:pic>
      <p:pic>
        <p:nvPicPr>
          <p:cNvPr id="7" name="Afbeelding 6" descr="Afbeelding met tekst, kleding, person, persoon&#10;&#10;Door AI gegenereerde inhoud is mogelijk onjuist.">
            <a:extLst>
              <a:ext uri="{FF2B5EF4-FFF2-40B4-BE49-F238E27FC236}">
                <a16:creationId xmlns:a16="http://schemas.microsoft.com/office/drawing/2014/main" id="{54B91D0C-2F2D-604D-10B2-3E7806B4A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319" y="2125362"/>
            <a:ext cx="2665887" cy="3706641"/>
          </a:xfrm>
          <a:prstGeom prst="rect">
            <a:avLst/>
          </a:prstGeom>
          <a:ln w="6350">
            <a:solidFill>
              <a:srgbClr val="00000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De kracht van samenwerking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0053" y="1909121"/>
            <a:ext cx="8231744" cy="3824414"/>
          </a:xfrm>
        </p:spPr>
        <p:txBody>
          <a:bodyPr/>
          <a:lstStyle/>
          <a:p>
            <a:pPr marL="0" indent="0">
              <a:buNone/>
            </a:pPr>
            <a:r>
              <a:rPr dirty="0" err="1"/>
              <a:t>Vrijwilligers</a:t>
            </a:r>
            <a:r>
              <a:rPr dirty="0"/>
              <a:t> </a:t>
            </a:r>
            <a:r>
              <a:rPr dirty="0" err="1"/>
              <a:t>cruciaal</a:t>
            </a:r>
            <a:r>
              <a:rPr dirty="0"/>
              <a:t> </a:t>
            </a:r>
            <a:r>
              <a:rPr dirty="0" err="1"/>
              <a:t>voor</a:t>
            </a:r>
            <a:r>
              <a:rPr dirty="0"/>
              <a:t> </a:t>
            </a:r>
            <a:r>
              <a:rPr dirty="0" err="1"/>
              <a:t>digitalisering</a:t>
            </a:r>
            <a:endParaRPr lang="nl-NL" dirty="0"/>
          </a:p>
          <a:p>
            <a:pPr marL="0" indent="0">
              <a:buNone/>
            </a:pPr>
            <a:endParaRPr dirty="0"/>
          </a:p>
          <a:p>
            <a:pPr marL="0" indent="0">
              <a:buNone/>
            </a:pPr>
            <a:r>
              <a:rPr dirty="0" err="1"/>
              <a:t>Samenwerking</a:t>
            </a:r>
            <a:r>
              <a:rPr dirty="0"/>
              <a:t> met DANS, RCE, </a:t>
            </a:r>
            <a:r>
              <a:rPr dirty="0" err="1"/>
              <a:t>universiteiten</a:t>
            </a:r>
            <a:endParaRPr lang="nl-NL" dirty="0"/>
          </a:p>
          <a:p>
            <a:pPr marL="0" indent="0">
              <a:buNone/>
            </a:pPr>
            <a:endParaRPr dirty="0"/>
          </a:p>
          <a:p>
            <a:pPr marL="0" indent="0">
              <a:buNone/>
            </a:pPr>
            <a:r>
              <a:rPr dirty="0" err="1"/>
              <a:t>Oproep</a:t>
            </a:r>
            <a:r>
              <a:rPr dirty="0"/>
              <a:t>: </a:t>
            </a:r>
            <a:r>
              <a:rPr dirty="0" err="1"/>
              <a:t>hulp</a:t>
            </a:r>
            <a:r>
              <a:rPr dirty="0"/>
              <a:t> </a:t>
            </a:r>
            <a:r>
              <a:rPr dirty="0" err="1"/>
              <a:t>bij</a:t>
            </a:r>
            <a:r>
              <a:rPr dirty="0"/>
              <a:t> </a:t>
            </a:r>
            <a:r>
              <a:rPr dirty="0" err="1"/>
              <a:t>Westerheem-collectie</a:t>
            </a:r>
            <a:endParaRPr dirty="0"/>
          </a:p>
        </p:txBody>
      </p:sp>
      <p:sp>
        <p:nvSpPr>
          <p:cNvPr id="4" name="Rechthoek">
            <a:extLst>
              <a:ext uri="{FF2B5EF4-FFF2-40B4-BE49-F238E27FC236}">
                <a16:creationId xmlns:a16="http://schemas.microsoft.com/office/drawing/2014/main" id="{EB489E77-C26B-EF73-A536-300D5A0460D0}"/>
              </a:ext>
            </a:extLst>
          </p:cNvPr>
          <p:cNvSpPr/>
          <p:nvPr/>
        </p:nvSpPr>
        <p:spPr>
          <a:xfrm>
            <a:off x="259492" y="6308725"/>
            <a:ext cx="11664778" cy="363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4A7EBB"/>
            </a:solidFill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nl-NL" dirty="0"/>
              <a:t>28 mei 2026 																						</a:t>
            </a:r>
            <a:fld id="{E9AE4E53-D83D-E24F-9811-D3F94EBB092D}" type="slidenum">
              <a:rPr lang="nl-NL" smtClean="0"/>
              <a:pPr>
                <a:defRPr>
                  <a:solidFill>
                    <a:srgbClr val="FFFFFF"/>
                  </a:solidFill>
                </a:defRPr>
              </a:pPr>
              <a:t>14</a:t>
            </a:fld>
            <a:endParaRPr lang="nl-NL" dirty="0"/>
          </a:p>
        </p:txBody>
      </p:sp>
      <p:pic>
        <p:nvPicPr>
          <p:cNvPr id="5" name="Afbeelding 4" descr="Afbeelding met tekst, logo, clipart, tekenfilm&#10;&#10;Door AI gegenereerde inhoud is mogelijk onjuist.">
            <a:extLst>
              <a:ext uri="{FF2B5EF4-FFF2-40B4-BE49-F238E27FC236}">
                <a16:creationId xmlns:a16="http://schemas.microsoft.com/office/drawing/2014/main" id="{29204D64-47E3-0F0D-594A-D020D9AE1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1630" y="228600"/>
            <a:ext cx="1970167" cy="1093573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</a:ln>
          <a:effectLst/>
        </p:spPr>
      </p:pic>
      <p:pic>
        <p:nvPicPr>
          <p:cNvPr id="7" name="Afbeelding 6" descr="Afbeelding met tekst, Menselijk gezicht, kleding, boek&#10;&#10;Door AI gegenereerde inhoud is mogelijk onjuist.">
            <a:extLst>
              <a:ext uri="{FF2B5EF4-FFF2-40B4-BE49-F238E27FC236}">
                <a16:creationId xmlns:a16="http://schemas.microsoft.com/office/drawing/2014/main" id="{A6049F74-236D-D625-1B64-92BC01D31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206" y="1729946"/>
            <a:ext cx="2457331" cy="3398108"/>
          </a:xfrm>
          <a:prstGeom prst="rect">
            <a:avLst/>
          </a:prstGeom>
          <a:ln w="6350">
            <a:solidFill>
              <a:srgbClr val="00000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2AD7ED-3CAC-97AE-6B58-9C194F10DB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EDB0D-B64E-D907-0B57-96CA6A824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Conclusie Pilot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86AF68-9E16-0A46-51A8-ADB65BD34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098" y="1973992"/>
            <a:ext cx="11232172" cy="423926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l-NL" sz="3600" dirty="0"/>
              <a:t>✅  Burgerdata kan succesvol worden ontsloten via DANS/</a:t>
            </a:r>
            <a:r>
              <a:rPr lang="nl-NL" sz="3600" dirty="0" err="1"/>
              <a:t>Archis</a:t>
            </a:r>
            <a:endParaRPr lang="nl-NL" sz="3600" dirty="0"/>
          </a:p>
          <a:p>
            <a:pPr marL="0" indent="0">
              <a:buNone/>
            </a:pPr>
            <a:endParaRPr sz="3600" dirty="0"/>
          </a:p>
          <a:p>
            <a:pPr marL="0" indent="0">
              <a:buNone/>
            </a:pPr>
            <a:r>
              <a:rPr lang="nl-NL" sz="3600" dirty="0"/>
              <a:t>✅  Gestandaardiseerde invoer is essentieel</a:t>
            </a:r>
          </a:p>
          <a:p>
            <a:pPr marL="0" indent="0">
              <a:buNone/>
            </a:pPr>
            <a:endParaRPr lang="nl-NL" sz="3600" dirty="0"/>
          </a:p>
          <a:p>
            <a:pPr marL="0" indent="0">
              <a:buNone/>
            </a:pPr>
            <a:r>
              <a:rPr lang="nl-NL" sz="3600" dirty="0"/>
              <a:t>✅  Samenwerking met DANS en RCE versterkt de erfgoedintegratie</a:t>
            </a:r>
          </a:p>
          <a:p>
            <a:pPr marL="0" indent="0">
              <a:buNone/>
            </a:pPr>
            <a:endParaRPr lang="nl-NL" sz="3600" dirty="0"/>
          </a:p>
          <a:p>
            <a:pPr marL="0" indent="0">
              <a:buNone/>
            </a:pPr>
            <a:r>
              <a:rPr lang="nl-NL" sz="3600" dirty="0"/>
              <a:t>✅  Geslaagde pilot: volgende fase!</a:t>
            </a:r>
          </a:p>
          <a:p>
            <a:pPr marL="0" indent="0">
              <a:buNone/>
            </a:pPr>
            <a:endParaRPr lang="nl-NL" sz="3600" dirty="0"/>
          </a:p>
          <a:p>
            <a:pPr marL="0" indent="0">
              <a:buNone/>
            </a:pPr>
            <a:endParaRPr lang="nl-NL" sz="3600" dirty="0"/>
          </a:p>
        </p:txBody>
      </p:sp>
      <p:sp>
        <p:nvSpPr>
          <p:cNvPr id="5" name="Rechthoek">
            <a:extLst>
              <a:ext uri="{FF2B5EF4-FFF2-40B4-BE49-F238E27FC236}">
                <a16:creationId xmlns:a16="http://schemas.microsoft.com/office/drawing/2014/main" id="{66622538-6FA8-BFBD-9DF9-A22DC374F473}"/>
              </a:ext>
            </a:extLst>
          </p:cNvPr>
          <p:cNvSpPr/>
          <p:nvPr/>
        </p:nvSpPr>
        <p:spPr>
          <a:xfrm>
            <a:off x="259492" y="6308725"/>
            <a:ext cx="11664778" cy="363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4A7EBB"/>
            </a:solidFill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nl-NL" dirty="0"/>
              <a:t>28 mei 2026 																						</a:t>
            </a:r>
            <a:fld id="{E9AE4E53-D83D-E24F-9811-D3F94EBB092D}" type="slidenum">
              <a:rPr lang="nl-NL"/>
              <a:pPr>
                <a:defRPr>
                  <a:solidFill>
                    <a:srgbClr val="FFFFFF"/>
                  </a:solidFill>
                </a:defRPr>
              </a:pPr>
              <a:t>15</a:t>
            </a:fld>
            <a:endParaRPr lang="nl-NL" dirty="0"/>
          </a:p>
        </p:txBody>
      </p:sp>
      <p:pic>
        <p:nvPicPr>
          <p:cNvPr id="6" name="Afbeelding 5" descr="Afbeelding met tekst, logo, clipart, tekenfilm&#10;&#10;Door AI gegenereerde inhoud is mogelijk onjuist.">
            <a:extLst>
              <a:ext uri="{FF2B5EF4-FFF2-40B4-BE49-F238E27FC236}">
                <a16:creationId xmlns:a16="http://schemas.microsoft.com/office/drawing/2014/main" id="{715BBF62-4F69-1B8E-E253-00E7E83D8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1630" y="228600"/>
            <a:ext cx="1970167" cy="1093573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15819328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Aanbevelingen voor anderen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789" y="2428105"/>
            <a:ext cx="7335939" cy="34584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➡️  </a:t>
            </a:r>
            <a:r>
              <a:rPr dirty="0" err="1"/>
              <a:t>Publiceer</a:t>
            </a:r>
            <a:r>
              <a:rPr dirty="0"/>
              <a:t> je </a:t>
            </a:r>
            <a:r>
              <a:rPr dirty="0" err="1"/>
              <a:t>onderzoek</a:t>
            </a:r>
            <a:r>
              <a:rPr dirty="0"/>
              <a:t> </a:t>
            </a:r>
            <a:r>
              <a:rPr lang="nl-NL" dirty="0"/>
              <a:t>in</a:t>
            </a:r>
            <a:r>
              <a:rPr dirty="0"/>
              <a:t> DANS</a:t>
            </a:r>
          </a:p>
          <a:p>
            <a:pPr marL="0" indent="0">
              <a:buNone/>
            </a:pPr>
            <a:r>
              <a:rPr lang="nl-NL" dirty="0"/>
              <a:t>➡️  </a:t>
            </a:r>
            <a:r>
              <a:rPr dirty="0"/>
              <a:t>Werk met metadata-</a:t>
            </a:r>
            <a:r>
              <a:rPr dirty="0" err="1"/>
              <a:t>standaarden</a:t>
            </a:r>
            <a:endParaRPr dirty="0"/>
          </a:p>
          <a:p>
            <a:pPr marL="0" indent="0">
              <a:buNone/>
            </a:pPr>
            <a:r>
              <a:rPr lang="nl-NL" dirty="0"/>
              <a:t>➡️  </a:t>
            </a:r>
            <a:r>
              <a:rPr dirty="0"/>
              <a:t>Koppel </a:t>
            </a:r>
            <a:r>
              <a:rPr dirty="0" err="1"/>
              <a:t>aan</a:t>
            </a:r>
            <a:r>
              <a:rPr dirty="0"/>
              <a:t> geodata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formele</a:t>
            </a:r>
            <a:r>
              <a:rPr dirty="0"/>
              <a:t> </a:t>
            </a:r>
            <a:r>
              <a:rPr dirty="0" err="1"/>
              <a:t>erfgoedsystemen</a:t>
            </a:r>
            <a:endParaRPr lang="nl-NL" dirty="0"/>
          </a:p>
          <a:p>
            <a:pPr marL="0" indent="0">
              <a:buNone/>
            </a:pPr>
            <a:r>
              <a:rPr lang="nl-NL" dirty="0"/>
              <a:t>➡️  Check auteursrechten</a:t>
            </a:r>
          </a:p>
          <a:p>
            <a:pPr marL="0" indent="0">
              <a:buNone/>
            </a:pPr>
            <a:r>
              <a:rPr lang="nl-NL" dirty="0"/>
              <a:t>➡️  Workshops, handleidingen</a:t>
            </a:r>
            <a:endParaRPr dirty="0"/>
          </a:p>
        </p:txBody>
      </p:sp>
      <p:sp>
        <p:nvSpPr>
          <p:cNvPr id="4" name="Rechthoek">
            <a:extLst>
              <a:ext uri="{FF2B5EF4-FFF2-40B4-BE49-F238E27FC236}">
                <a16:creationId xmlns:a16="http://schemas.microsoft.com/office/drawing/2014/main" id="{B284C6BB-B0CA-9A50-4D7A-B938D6464217}"/>
              </a:ext>
            </a:extLst>
          </p:cNvPr>
          <p:cNvSpPr/>
          <p:nvPr/>
        </p:nvSpPr>
        <p:spPr>
          <a:xfrm>
            <a:off x="259492" y="6308725"/>
            <a:ext cx="11664778" cy="363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4A7EBB"/>
            </a:solidFill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nl-NL" dirty="0"/>
              <a:t>28 mei 2026 																						</a:t>
            </a:r>
            <a:fld id="{E9AE4E53-D83D-E24F-9811-D3F94EBB092D}" type="slidenum">
              <a:rPr lang="nl-NL"/>
              <a:pPr>
                <a:defRPr>
                  <a:solidFill>
                    <a:srgbClr val="FFFFFF"/>
                  </a:solidFill>
                </a:defRPr>
              </a:pPr>
              <a:t>16</a:t>
            </a:fld>
            <a:endParaRPr lang="nl-NL" dirty="0"/>
          </a:p>
        </p:txBody>
      </p:sp>
      <p:pic>
        <p:nvPicPr>
          <p:cNvPr id="5" name="Afbeelding 4" descr="Afbeelding met tekst, logo, clipart, tekenfilm&#10;&#10;Door AI gegenereerde inhoud is mogelijk onjuist.">
            <a:extLst>
              <a:ext uri="{FF2B5EF4-FFF2-40B4-BE49-F238E27FC236}">
                <a16:creationId xmlns:a16="http://schemas.microsoft.com/office/drawing/2014/main" id="{ABE980C8-ADAC-123F-7665-12FAB0CCA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1630" y="228600"/>
            <a:ext cx="1970167" cy="1093573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</a:ln>
          <a:effectLst/>
        </p:spPr>
      </p:pic>
      <p:pic>
        <p:nvPicPr>
          <p:cNvPr id="9" name="Afbeelding 8" descr="Afbeelding met tekst, krant, boek, Publicatie&#10;&#10;Door AI gegenereerde inhoud is mogelijk onjuist.">
            <a:extLst>
              <a:ext uri="{FF2B5EF4-FFF2-40B4-BE49-F238E27FC236}">
                <a16:creationId xmlns:a16="http://schemas.microsoft.com/office/drawing/2014/main" id="{4AEDC4AE-4828-BBF7-D827-421791CE2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036" y="2095167"/>
            <a:ext cx="2489702" cy="345849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128" y="274638"/>
            <a:ext cx="8231744" cy="1143000"/>
          </a:xfrm>
        </p:spPr>
        <p:txBody>
          <a:bodyPr/>
          <a:lstStyle/>
          <a:p>
            <a:r>
              <a:rPr dirty="0" err="1"/>
              <a:t>Toekomst</a:t>
            </a:r>
            <a:r>
              <a:rPr lang="nl-NL" dirty="0"/>
              <a:t>visie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119" y="1600201"/>
            <a:ext cx="11095678" cy="2193323"/>
          </a:xfrm>
        </p:spPr>
        <p:txBody>
          <a:bodyPr/>
          <a:lstStyle/>
          <a:p>
            <a:pPr marL="0" indent="0">
              <a:buNone/>
            </a:pPr>
            <a:r>
              <a:rPr dirty="0" err="1"/>
              <a:t>Volledige</a:t>
            </a:r>
            <a:r>
              <a:rPr dirty="0"/>
              <a:t> </a:t>
            </a:r>
            <a:r>
              <a:rPr dirty="0" err="1"/>
              <a:t>integratie</a:t>
            </a:r>
            <a:r>
              <a:rPr dirty="0"/>
              <a:t> </a:t>
            </a:r>
            <a:r>
              <a:rPr dirty="0" err="1"/>
              <a:t>burgerwetenschap</a:t>
            </a:r>
            <a:r>
              <a:rPr dirty="0"/>
              <a:t> in </a:t>
            </a:r>
            <a:r>
              <a:rPr dirty="0" err="1"/>
              <a:t>archeologisch</a:t>
            </a:r>
            <a:r>
              <a:rPr dirty="0"/>
              <a:t> </a:t>
            </a:r>
            <a:r>
              <a:rPr dirty="0" err="1"/>
              <a:t>netwerk</a:t>
            </a:r>
            <a:endParaRPr dirty="0"/>
          </a:p>
          <a:p>
            <a:pPr marL="0" indent="0">
              <a:buNone/>
            </a:pPr>
            <a:r>
              <a:rPr dirty="0" err="1"/>
              <a:t>Kaartvisualisatie</a:t>
            </a:r>
            <a:r>
              <a:rPr dirty="0"/>
              <a:t> van </a:t>
            </a:r>
            <a:r>
              <a:rPr dirty="0" err="1"/>
              <a:t>publicaties</a:t>
            </a:r>
            <a:r>
              <a:rPr dirty="0"/>
              <a:t> (</a:t>
            </a:r>
            <a:r>
              <a:rPr lang="nl-NL" dirty="0"/>
              <a:t>zoals in DANS en </a:t>
            </a:r>
            <a:r>
              <a:rPr dirty="0" err="1"/>
              <a:t>Agnessearch</a:t>
            </a:r>
            <a:r>
              <a:rPr dirty="0"/>
              <a:t>)</a:t>
            </a:r>
          </a:p>
          <a:p>
            <a:pPr marL="0" indent="0">
              <a:buNone/>
            </a:pPr>
            <a:r>
              <a:rPr dirty="0" err="1"/>
              <a:t>Koppeling</a:t>
            </a:r>
            <a:r>
              <a:rPr dirty="0"/>
              <a:t> met PAN </a:t>
            </a:r>
            <a:r>
              <a:rPr dirty="0" err="1"/>
              <a:t>en</a:t>
            </a:r>
            <a:r>
              <a:rPr dirty="0"/>
              <a:t> Archis </a:t>
            </a:r>
            <a:r>
              <a:rPr dirty="0" err="1"/>
              <a:t>uitbreiden</a:t>
            </a:r>
            <a:endParaRPr dirty="0"/>
          </a:p>
        </p:txBody>
      </p:sp>
      <p:sp>
        <p:nvSpPr>
          <p:cNvPr id="4" name="Rechthoek">
            <a:extLst>
              <a:ext uri="{FF2B5EF4-FFF2-40B4-BE49-F238E27FC236}">
                <a16:creationId xmlns:a16="http://schemas.microsoft.com/office/drawing/2014/main" id="{6C05E093-4377-38CA-D8A5-FFF1DB737DB5}"/>
              </a:ext>
            </a:extLst>
          </p:cNvPr>
          <p:cNvSpPr/>
          <p:nvPr/>
        </p:nvSpPr>
        <p:spPr>
          <a:xfrm>
            <a:off x="263611" y="6308725"/>
            <a:ext cx="11664778" cy="363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4A7EBB"/>
            </a:solidFill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nl-NL" dirty="0"/>
              <a:t>28 mei 2026 																						</a:t>
            </a:r>
            <a:fld id="{E9AE4E53-D83D-E24F-9811-D3F94EBB092D}" type="slidenum">
              <a:rPr lang="nl-NL"/>
              <a:pPr>
                <a:defRPr>
                  <a:solidFill>
                    <a:srgbClr val="FFFFFF"/>
                  </a:solidFill>
                </a:defRPr>
              </a:pPr>
              <a:t>17</a:t>
            </a:fld>
            <a:endParaRPr lang="nl-NL" dirty="0"/>
          </a:p>
        </p:txBody>
      </p:sp>
      <p:pic>
        <p:nvPicPr>
          <p:cNvPr id="5" name="Afbeelding 4" descr="Afbeelding met tekst, logo, clipart, tekenfilm&#10;&#10;Door AI gegenereerde inhoud is mogelijk onjuist.">
            <a:extLst>
              <a:ext uri="{FF2B5EF4-FFF2-40B4-BE49-F238E27FC236}">
                <a16:creationId xmlns:a16="http://schemas.microsoft.com/office/drawing/2014/main" id="{8E59B6D3-088C-C3A9-31CE-047D31C56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1630" y="228600"/>
            <a:ext cx="1970167" cy="1093573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</a:ln>
          <a:effectLst/>
        </p:spPr>
      </p:pic>
      <p:pic>
        <p:nvPicPr>
          <p:cNvPr id="7" name="Afbeelding 6" descr="Afbeelding met tekst, buitenshuis, rondtrekken, grond&#10;&#10;Door AI gegenereerde inhoud is mogelijk onjuist.">
            <a:extLst>
              <a:ext uri="{FF2B5EF4-FFF2-40B4-BE49-F238E27FC236}">
                <a16:creationId xmlns:a16="http://schemas.microsoft.com/office/drawing/2014/main" id="{8AEEA967-8560-B127-24C3-33B261057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2380" y="3712605"/>
            <a:ext cx="1567128" cy="2193323"/>
          </a:xfrm>
          <a:prstGeom prst="rect">
            <a:avLst/>
          </a:prstGeom>
          <a:ln w="6350">
            <a:solidFill>
              <a:srgbClr val="000000"/>
            </a:solidFill>
          </a:ln>
        </p:spPr>
      </p:pic>
      <p:pic>
        <p:nvPicPr>
          <p:cNvPr id="9" name="Afbeelding 8" descr="Afbeelding met tekst, gras, hemel, zoogdier&#10;&#10;Door AI gegenereerde inhoud is mogelijk onjuist.">
            <a:extLst>
              <a:ext uri="{FF2B5EF4-FFF2-40B4-BE49-F238E27FC236}">
                <a16:creationId xmlns:a16="http://schemas.microsoft.com/office/drawing/2014/main" id="{22935CED-CBDD-A4A9-A1E3-E3E0B7FE54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9539" y="3932839"/>
            <a:ext cx="1588838" cy="2193323"/>
          </a:xfrm>
          <a:prstGeom prst="rect">
            <a:avLst/>
          </a:prstGeom>
          <a:ln w="6350">
            <a:solidFill>
              <a:srgbClr val="00000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009" y="846138"/>
            <a:ext cx="8231744" cy="1143000"/>
          </a:xfrm>
        </p:spPr>
        <p:txBody>
          <a:bodyPr>
            <a:normAutofit/>
          </a:bodyPr>
          <a:lstStyle/>
          <a:p>
            <a:r>
              <a:rPr lang="nl-NL" dirty="0"/>
              <a:t>Dank voor uw aandacht!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6009" y="2717093"/>
            <a:ext cx="8231744" cy="2292177"/>
          </a:xfrm>
        </p:spPr>
        <p:txBody>
          <a:bodyPr/>
          <a:lstStyle/>
          <a:p>
            <a:pPr marL="0" indent="0" algn="ctr">
              <a:buNone/>
            </a:pPr>
            <a:r>
              <a:rPr dirty="0" err="1"/>
              <a:t>Vragen</a:t>
            </a:r>
            <a:r>
              <a:rPr dirty="0"/>
              <a:t> of </a:t>
            </a:r>
            <a:r>
              <a:rPr dirty="0" err="1"/>
              <a:t>samenwerking</a:t>
            </a:r>
            <a:r>
              <a:rPr dirty="0"/>
              <a:t>?</a:t>
            </a:r>
            <a:endParaRPr lang="nl-NL" dirty="0"/>
          </a:p>
          <a:p>
            <a:pPr marL="0" indent="0" algn="ctr">
              <a:buNone/>
            </a:pPr>
            <a:endParaRPr lang="nl-NL" dirty="0"/>
          </a:p>
          <a:p>
            <a:pPr marL="0" indent="0" algn="ctr">
              <a:buNone/>
            </a:pPr>
            <a:r>
              <a:rPr lang="nl-NL" dirty="0" err="1"/>
              <a:t>ruud@awn-archeologie.nl</a:t>
            </a:r>
            <a:endParaRPr dirty="0"/>
          </a:p>
        </p:txBody>
      </p:sp>
      <p:sp>
        <p:nvSpPr>
          <p:cNvPr id="4" name="Rechthoek">
            <a:extLst>
              <a:ext uri="{FF2B5EF4-FFF2-40B4-BE49-F238E27FC236}">
                <a16:creationId xmlns:a16="http://schemas.microsoft.com/office/drawing/2014/main" id="{7C5EA4A6-3122-0605-F0FD-920E80B0E22C}"/>
              </a:ext>
            </a:extLst>
          </p:cNvPr>
          <p:cNvSpPr/>
          <p:nvPr/>
        </p:nvSpPr>
        <p:spPr>
          <a:xfrm>
            <a:off x="259492" y="6308725"/>
            <a:ext cx="11664778" cy="363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4A7EBB"/>
            </a:solidFill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nl-NL" dirty="0"/>
              <a:t>28 mei 2026 																						</a:t>
            </a:r>
            <a:fld id="{E9AE4E53-D83D-E24F-9811-D3F94EBB092D}" type="slidenum">
              <a:rPr lang="nl-NL" smtClean="0"/>
              <a:pPr>
                <a:defRPr>
                  <a:solidFill>
                    <a:srgbClr val="FFFFFF"/>
                  </a:solidFill>
                </a:defRPr>
              </a:pPr>
              <a:t>18</a:t>
            </a:fld>
            <a:endParaRPr lang="nl-NL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128" y="274638"/>
            <a:ext cx="8231744" cy="1143000"/>
          </a:xfrm>
        </p:spPr>
        <p:txBody>
          <a:bodyPr/>
          <a:lstStyle/>
          <a:p>
            <a:r>
              <a:rPr dirty="0" err="1"/>
              <a:t>Inleiding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8237" y="1600201"/>
            <a:ext cx="8043559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b="1" dirty="0"/>
              <a:t>Doel</a:t>
            </a:r>
            <a:endParaRPr lang="nl-NL" b="1" dirty="0"/>
          </a:p>
          <a:p>
            <a:pPr marL="0" indent="0">
              <a:buNone/>
            </a:pPr>
            <a:r>
              <a:rPr lang="nl-NL" dirty="0"/>
              <a:t>A</a:t>
            </a:r>
            <a:r>
              <a:rPr dirty="0" err="1"/>
              <a:t>rcheologisch</a:t>
            </a:r>
            <a:r>
              <a:rPr lang="nl-NL" dirty="0"/>
              <a:t> burgeronderzoek </a:t>
            </a:r>
            <a:r>
              <a:rPr dirty="0" err="1"/>
              <a:t>beter</a:t>
            </a:r>
            <a:r>
              <a:rPr dirty="0"/>
              <a:t> </a:t>
            </a:r>
            <a:r>
              <a:rPr dirty="0" err="1"/>
              <a:t>toegankelijk</a:t>
            </a:r>
            <a:r>
              <a:rPr dirty="0"/>
              <a:t> </a:t>
            </a:r>
            <a:r>
              <a:rPr dirty="0" err="1"/>
              <a:t>maken</a:t>
            </a:r>
            <a:endParaRPr lang="nl-NL" dirty="0"/>
          </a:p>
          <a:p>
            <a:pPr marL="0" indent="0">
              <a:buNone/>
            </a:pPr>
            <a:endParaRPr dirty="0"/>
          </a:p>
          <a:p>
            <a:pPr marL="0" indent="0">
              <a:buNone/>
            </a:pPr>
            <a:r>
              <a:rPr b="1" dirty="0" err="1"/>
              <a:t>Aanleiding</a:t>
            </a:r>
            <a:endParaRPr lang="nl-NL" b="1" dirty="0"/>
          </a:p>
          <a:p>
            <a:pPr marL="0" indent="0">
              <a:buNone/>
            </a:pPr>
            <a:r>
              <a:rPr lang="nl-NL" dirty="0"/>
              <a:t>W</a:t>
            </a:r>
            <a:r>
              <a:rPr dirty="0" err="1"/>
              <a:t>aardevolle</a:t>
            </a:r>
            <a:r>
              <a:rPr dirty="0"/>
              <a:t>, maar </a:t>
            </a:r>
            <a:r>
              <a:rPr dirty="0" err="1"/>
              <a:t>verspreide</a:t>
            </a:r>
            <a:r>
              <a:rPr dirty="0"/>
              <a:t> data</a:t>
            </a:r>
          </a:p>
          <a:p>
            <a:pPr marL="0" indent="0">
              <a:buNone/>
            </a:pPr>
            <a:r>
              <a:rPr dirty="0" err="1"/>
              <a:t>Publicaties</a:t>
            </a:r>
            <a:r>
              <a:rPr dirty="0"/>
              <a:t> </a:t>
            </a:r>
            <a:r>
              <a:rPr dirty="0" err="1"/>
              <a:t>verdwijnen</a:t>
            </a:r>
            <a:r>
              <a:rPr dirty="0"/>
              <a:t> </a:t>
            </a:r>
            <a:r>
              <a:rPr dirty="0" err="1"/>
              <a:t>vaak</a:t>
            </a:r>
            <a:r>
              <a:rPr dirty="0"/>
              <a:t> in de marge</a:t>
            </a:r>
          </a:p>
        </p:txBody>
      </p:sp>
      <p:sp>
        <p:nvSpPr>
          <p:cNvPr id="4" name="Rechthoek">
            <a:extLst>
              <a:ext uri="{FF2B5EF4-FFF2-40B4-BE49-F238E27FC236}">
                <a16:creationId xmlns:a16="http://schemas.microsoft.com/office/drawing/2014/main" id="{231E41DD-1AF4-311F-F57D-7D343180865F}"/>
              </a:ext>
            </a:extLst>
          </p:cNvPr>
          <p:cNvSpPr/>
          <p:nvPr/>
        </p:nvSpPr>
        <p:spPr>
          <a:xfrm>
            <a:off x="259492" y="6308725"/>
            <a:ext cx="11664778" cy="363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4A7EBB"/>
            </a:solidFill>
          </a:ln>
        </p:spPr>
        <p:txBody>
          <a:bodyPr lIns="45719" rIns="45719" anchor="ctr"/>
          <a:lstStyle/>
          <a:p>
            <a:pPr algn="r">
              <a:defRPr>
                <a:solidFill>
                  <a:srgbClr val="FFFFFF"/>
                </a:solidFill>
              </a:defRPr>
            </a:pPr>
            <a:r>
              <a:rPr lang="nl-NL" dirty="0"/>
              <a:t>28 mei 2026 																							</a:t>
            </a:r>
            <a:fld id="{E9AE4E53-D83D-E24F-9811-D3F94EBB092D}" type="slidenum">
              <a:rPr lang="nl-NL"/>
              <a:pPr algn="r">
                <a:defRPr>
                  <a:solidFill>
                    <a:srgbClr val="FFFFFF"/>
                  </a:solidFill>
                </a:defRPr>
              </a:pPr>
              <a:t>2</a:t>
            </a:fld>
            <a:endParaRPr lang="nl-NL" dirty="0"/>
          </a:p>
        </p:txBody>
      </p:sp>
      <p:pic>
        <p:nvPicPr>
          <p:cNvPr id="5" name="Afbeelding 4" descr="Afbeelding met tekst, logo, clipart, tekenfilm&#10;&#10;Door AI gegenereerde inhoud is mogelijk onjuist.">
            <a:extLst>
              <a:ext uri="{FF2B5EF4-FFF2-40B4-BE49-F238E27FC236}">
                <a16:creationId xmlns:a16="http://schemas.microsoft.com/office/drawing/2014/main" id="{0914C376-2D21-96FA-F20B-172B8752B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1630" y="228600"/>
            <a:ext cx="1970167" cy="1093573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</a:ln>
          <a:effectLst/>
        </p:spPr>
      </p:pic>
      <p:pic>
        <p:nvPicPr>
          <p:cNvPr id="8" name="Afbeelding 7" descr="Afbeelding met tekst, boom, kleding, plant&#10;&#10;Door AI gegenereerde inhoud is mogelijk onjuist.">
            <a:extLst>
              <a:ext uri="{FF2B5EF4-FFF2-40B4-BE49-F238E27FC236}">
                <a16:creationId xmlns:a16="http://schemas.microsoft.com/office/drawing/2014/main" id="{5703914B-E672-6FF9-DAE9-F1246BB7B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880" y="2224216"/>
            <a:ext cx="2694981" cy="372164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128" y="274638"/>
            <a:ext cx="8231744" cy="1143000"/>
          </a:xfrm>
        </p:spPr>
        <p:txBody>
          <a:bodyPr/>
          <a:lstStyle/>
          <a:p>
            <a:r>
              <a:t>Het probleem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0842" y="1641263"/>
            <a:ext cx="7637547" cy="4525963"/>
          </a:xfrm>
        </p:spPr>
        <p:txBody>
          <a:bodyPr/>
          <a:lstStyle/>
          <a:p>
            <a:pPr marL="0" indent="0">
              <a:buNone/>
            </a:pPr>
            <a:r>
              <a:rPr dirty="0" err="1"/>
              <a:t>Burgeronderzoeken</a:t>
            </a:r>
            <a:r>
              <a:rPr dirty="0"/>
              <a:t> </a:t>
            </a:r>
            <a:r>
              <a:rPr dirty="0" err="1"/>
              <a:t>worden</a:t>
            </a:r>
            <a:r>
              <a:rPr dirty="0"/>
              <a:t> </a:t>
            </a:r>
            <a:r>
              <a:rPr dirty="0" err="1"/>
              <a:t>beperkt</a:t>
            </a:r>
            <a:r>
              <a:rPr dirty="0"/>
              <a:t> </a:t>
            </a:r>
            <a:r>
              <a:rPr dirty="0" err="1"/>
              <a:t>gedeeld</a:t>
            </a:r>
            <a:endParaRPr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dirty="0" err="1"/>
              <a:t>Verspreide</a:t>
            </a:r>
            <a:r>
              <a:rPr dirty="0"/>
              <a:t> </a:t>
            </a:r>
            <a:r>
              <a:rPr dirty="0" err="1"/>
              <a:t>opslag</a:t>
            </a:r>
            <a:r>
              <a:rPr dirty="0"/>
              <a:t> in </a:t>
            </a:r>
            <a:r>
              <a:rPr dirty="0" err="1"/>
              <a:t>tijdschriften</a:t>
            </a:r>
            <a:r>
              <a:rPr dirty="0"/>
              <a:t>, </a:t>
            </a:r>
            <a:r>
              <a:rPr dirty="0" err="1"/>
              <a:t>zonder</a:t>
            </a:r>
            <a:r>
              <a:rPr dirty="0"/>
              <a:t> centrale </a:t>
            </a:r>
            <a:r>
              <a:rPr dirty="0" err="1"/>
              <a:t>toegang</a:t>
            </a:r>
            <a:endParaRPr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dirty="0" err="1"/>
              <a:t>Weinig</a:t>
            </a:r>
            <a:r>
              <a:rPr dirty="0"/>
              <a:t> tot </a:t>
            </a:r>
            <a:r>
              <a:rPr dirty="0" err="1"/>
              <a:t>geen</a:t>
            </a:r>
            <a:r>
              <a:rPr dirty="0"/>
              <a:t> </a:t>
            </a:r>
            <a:r>
              <a:rPr dirty="0" err="1"/>
              <a:t>koppeling</a:t>
            </a:r>
            <a:r>
              <a:rPr dirty="0"/>
              <a:t> </a:t>
            </a:r>
            <a:r>
              <a:rPr dirty="0" err="1"/>
              <a:t>aan</a:t>
            </a:r>
            <a:r>
              <a:rPr dirty="0"/>
              <a:t> </a:t>
            </a:r>
            <a:r>
              <a:rPr dirty="0" err="1"/>
              <a:t>formele</a:t>
            </a:r>
            <a:r>
              <a:rPr dirty="0"/>
              <a:t> </a:t>
            </a:r>
            <a:r>
              <a:rPr dirty="0" err="1"/>
              <a:t>systemen</a:t>
            </a:r>
            <a:r>
              <a:rPr dirty="0"/>
              <a:t> </a:t>
            </a:r>
            <a:r>
              <a:rPr dirty="0" err="1"/>
              <a:t>zoals</a:t>
            </a:r>
            <a:r>
              <a:rPr dirty="0"/>
              <a:t> Archis</a:t>
            </a:r>
          </a:p>
        </p:txBody>
      </p:sp>
      <p:sp>
        <p:nvSpPr>
          <p:cNvPr id="7" name="Rechthoek">
            <a:extLst>
              <a:ext uri="{FF2B5EF4-FFF2-40B4-BE49-F238E27FC236}">
                <a16:creationId xmlns:a16="http://schemas.microsoft.com/office/drawing/2014/main" id="{3659225F-11E4-6076-E5DC-D5AEBF415BA0}"/>
              </a:ext>
            </a:extLst>
          </p:cNvPr>
          <p:cNvSpPr/>
          <p:nvPr/>
        </p:nvSpPr>
        <p:spPr>
          <a:xfrm>
            <a:off x="263611" y="6308725"/>
            <a:ext cx="11664778" cy="363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4A7EBB"/>
            </a:solidFill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nl-NL" dirty="0"/>
              <a:t>28 mei 2026 																							</a:t>
            </a:r>
            <a:fld id="{E9AE4E53-D83D-E24F-9811-D3F94EBB092D}" type="slidenum">
              <a:rPr lang="nl-NL"/>
              <a:pPr>
                <a:defRPr>
                  <a:solidFill>
                    <a:srgbClr val="FFFFFF"/>
                  </a:solidFill>
                </a:defRPr>
              </a:pPr>
              <a:t>3</a:t>
            </a:fld>
            <a:endParaRPr lang="nl-NL" dirty="0"/>
          </a:p>
        </p:txBody>
      </p:sp>
      <p:pic>
        <p:nvPicPr>
          <p:cNvPr id="8" name="Afbeelding 7" descr="Afbeelding met tekst, logo, clipart, tekenfilm&#10;&#10;Door AI gegenereerde inhoud is mogelijk onjuist.">
            <a:extLst>
              <a:ext uri="{FF2B5EF4-FFF2-40B4-BE49-F238E27FC236}">
                <a16:creationId xmlns:a16="http://schemas.microsoft.com/office/drawing/2014/main" id="{933BEAA2-AE5A-0E79-76D9-D7CCFE693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1630" y="228600"/>
            <a:ext cx="1970167" cy="1093573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</a:ln>
          <a:effectLst/>
        </p:spPr>
      </p:pic>
      <p:pic>
        <p:nvPicPr>
          <p:cNvPr id="10" name="Afbeelding 9" descr="Afbeelding met tekst, Menselijk gezicht, kleding, boek&#10;&#10;Door AI gegenereerde inhoud is mogelijk onjuist.">
            <a:extLst>
              <a:ext uri="{FF2B5EF4-FFF2-40B4-BE49-F238E27FC236}">
                <a16:creationId xmlns:a16="http://schemas.microsoft.com/office/drawing/2014/main" id="{D38999CC-1BCE-8D3B-0CDF-4885103BF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03" y="2051222"/>
            <a:ext cx="2845399" cy="393841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128" y="274638"/>
            <a:ext cx="8231744" cy="1143000"/>
          </a:xfrm>
        </p:spPr>
        <p:txBody>
          <a:bodyPr/>
          <a:lstStyle/>
          <a:p>
            <a:r>
              <a:t>Het project in één zin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536" y="2613454"/>
            <a:ext cx="11664778" cy="21562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sz="4000" dirty="0" err="1"/>
              <a:t>Verbinden</a:t>
            </a:r>
            <a:r>
              <a:rPr sz="4000" dirty="0"/>
              <a:t> </a:t>
            </a:r>
            <a:r>
              <a:rPr sz="4000" dirty="0" err="1"/>
              <a:t>en</a:t>
            </a:r>
            <a:r>
              <a:rPr sz="4000" dirty="0"/>
              <a:t> </a:t>
            </a:r>
            <a:r>
              <a:rPr sz="4000" dirty="0" err="1"/>
              <a:t>verrijken</a:t>
            </a:r>
            <a:r>
              <a:rPr sz="4000" dirty="0"/>
              <a:t> van burger</a:t>
            </a:r>
            <a:r>
              <a:rPr lang="nl-NL" sz="4000" dirty="0"/>
              <a:t>onderzoek</a:t>
            </a:r>
            <a:r>
              <a:rPr sz="4000" dirty="0"/>
              <a:t> in </a:t>
            </a:r>
            <a:r>
              <a:rPr sz="4000" dirty="0" err="1"/>
              <a:t>een</a:t>
            </a:r>
            <a:r>
              <a:rPr sz="4000" dirty="0"/>
              <a:t> open, </a:t>
            </a:r>
            <a:r>
              <a:rPr sz="4000" dirty="0" err="1"/>
              <a:t>doorzoekbaar</a:t>
            </a:r>
            <a:r>
              <a:rPr sz="4000" dirty="0"/>
              <a:t> </a:t>
            </a:r>
            <a:r>
              <a:rPr sz="4000" dirty="0" err="1"/>
              <a:t>en</a:t>
            </a:r>
            <a:r>
              <a:rPr sz="4000" dirty="0"/>
              <a:t> </a:t>
            </a:r>
            <a:r>
              <a:rPr sz="4000" dirty="0" err="1"/>
              <a:t>wetenschappelijk</a:t>
            </a:r>
            <a:r>
              <a:rPr sz="4000" dirty="0"/>
              <a:t> </a:t>
            </a:r>
            <a:r>
              <a:rPr sz="4000" dirty="0" err="1"/>
              <a:t>verantwoord</a:t>
            </a:r>
            <a:r>
              <a:rPr sz="4000" dirty="0"/>
              <a:t> </a:t>
            </a:r>
            <a:r>
              <a:rPr sz="4000" dirty="0" err="1"/>
              <a:t>systeem</a:t>
            </a:r>
            <a:endParaRPr sz="4000" dirty="0"/>
          </a:p>
        </p:txBody>
      </p:sp>
      <p:sp>
        <p:nvSpPr>
          <p:cNvPr id="5" name="Rechthoek">
            <a:extLst>
              <a:ext uri="{FF2B5EF4-FFF2-40B4-BE49-F238E27FC236}">
                <a16:creationId xmlns:a16="http://schemas.microsoft.com/office/drawing/2014/main" id="{771B7DC4-30DD-9056-E7E9-416125535C36}"/>
              </a:ext>
            </a:extLst>
          </p:cNvPr>
          <p:cNvSpPr/>
          <p:nvPr/>
        </p:nvSpPr>
        <p:spPr>
          <a:xfrm>
            <a:off x="263611" y="6308725"/>
            <a:ext cx="11664778" cy="363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4A7EBB"/>
            </a:solidFill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nl-NL" dirty="0"/>
              <a:t>28 mei 2026 																							</a:t>
            </a:r>
            <a:fld id="{E9AE4E53-D83D-E24F-9811-D3F94EBB092D}" type="slidenum">
              <a:rPr lang="nl-NL"/>
              <a:pPr>
                <a:defRPr>
                  <a:solidFill>
                    <a:srgbClr val="FFFFFF"/>
                  </a:solidFill>
                </a:defRPr>
              </a:pPr>
              <a:t>4</a:t>
            </a:fld>
            <a:endParaRPr lang="nl-NL" dirty="0"/>
          </a:p>
        </p:txBody>
      </p:sp>
      <p:pic>
        <p:nvPicPr>
          <p:cNvPr id="6" name="Afbeelding 5" descr="Afbeelding met tekst, logo, clipart, tekenfilm&#10;&#10;Door AI gegenereerde inhoud is mogelijk onjuist.">
            <a:extLst>
              <a:ext uri="{FF2B5EF4-FFF2-40B4-BE49-F238E27FC236}">
                <a16:creationId xmlns:a16="http://schemas.microsoft.com/office/drawing/2014/main" id="{B8B91397-C548-A82C-DBCA-50FD1958D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1630" y="228600"/>
            <a:ext cx="1970167" cy="1093573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128" y="274638"/>
            <a:ext cx="8231744" cy="1143000"/>
          </a:xfrm>
        </p:spPr>
        <p:txBody>
          <a:bodyPr/>
          <a:lstStyle/>
          <a:p>
            <a:r>
              <a:rPr dirty="0" err="1"/>
              <a:t>Projectstructuur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9810" y="1600201"/>
            <a:ext cx="9952380" cy="4525963"/>
          </a:xfrm>
        </p:spPr>
        <p:txBody>
          <a:bodyPr/>
          <a:lstStyle/>
          <a:p>
            <a:pPr marL="0" indent="0">
              <a:buNone/>
            </a:pPr>
            <a:r>
              <a:rPr dirty="0"/>
              <a:t>Fase 1</a:t>
            </a:r>
            <a:r>
              <a:rPr lang="nl-NL" dirty="0"/>
              <a:t> (Pilot)</a:t>
            </a:r>
            <a:r>
              <a:rPr dirty="0"/>
              <a:t>: </a:t>
            </a:r>
            <a:r>
              <a:rPr dirty="0" err="1"/>
              <a:t>Digitalisering</a:t>
            </a:r>
            <a:r>
              <a:rPr dirty="0"/>
              <a:t> AWN-Magazine (2017–2023)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dirty="0"/>
              <a:t>Fase 2: </a:t>
            </a:r>
            <a:r>
              <a:rPr dirty="0" err="1"/>
              <a:t>Digitalisering</a:t>
            </a:r>
            <a:r>
              <a:rPr dirty="0"/>
              <a:t> </a:t>
            </a:r>
            <a:r>
              <a:rPr dirty="0" err="1"/>
              <a:t>Westerheem</a:t>
            </a:r>
            <a:r>
              <a:rPr dirty="0"/>
              <a:t> (1952–2016)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dirty="0"/>
              <a:t>Fase 3: </a:t>
            </a:r>
            <a:r>
              <a:rPr lang="nl-NL" dirty="0"/>
              <a:t>Digitalisering</a:t>
            </a:r>
            <a:r>
              <a:rPr dirty="0"/>
              <a:t> </a:t>
            </a:r>
            <a:r>
              <a:rPr dirty="0" err="1"/>
              <a:t>rapportages</a:t>
            </a:r>
            <a:r>
              <a:rPr lang="nl-NL" dirty="0"/>
              <a:t> AWN-afdelingen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Fase 4: Digitaliseren rapportages historische </a:t>
            </a:r>
            <a:r>
              <a:rPr dirty="0" err="1"/>
              <a:t>verenigingen</a:t>
            </a:r>
            <a:endParaRPr dirty="0"/>
          </a:p>
        </p:txBody>
      </p:sp>
      <p:sp>
        <p:nvSpPr>
          <p:cNvPr id="5" name="Rechthoek">
            <a:extLst>
              <a:ext uri="{FF2B5EF4-FFF2-40B4-BE49-F238E27FC236}">
                <a16:creationId xmlns:a16="http://schemas.microsoft.com/office/drawing/2014/main" id="{953EEA16-4316-DA3C-71FD-2739E7FD0156}"/>
              </a:ext>
            </a:extLst>
          </p:cNvPr>
          <p:cNvSpPr/>
          <p:nvPr/>
        </p:nvSpPr>
        <p:spPr>
          <a:xfrm>
            <a:off x="259492" y="6308725"/>
            <a:ext cx="11664778" cy="363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4A7EBB"/>
            </a:solidFill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nl-NL" dirty="0"/>
              <a:t>28 mei 2026 																							</a:t>
            </a:r>
            <a:fld id="{E9AE4E53-D83D-E24F-9811-D3F94EBB092D}" type="slidenum">
              <a:rPr lang="nl-NL"/>
              <a:pPr>
                <a:defRPr>
                  <a:solidFill>
                    <a:srgbClr val="FFFFFF"/>
                  </a:solidFill>
                </a:defRPr>
              </a:pPr>
              <a:t>5</a:t>
            </a:fld>
            <a:endParaRPr lang="nl-NL" dirty="0"/>
          </a:p>
        </p:txBody>
      </p:sp>
      <p:pic>
        <p:nvPicPr>
          <p:cNvPr id="6" name="Afbeelding 5" descr="Afbeelding met tekst, logo, clipart, tekenfilm&#10;&#10;Door AI gegenereerde inhoud is mogelijk onjuist.">
            <a:extLst>
              <a:ext uri="{FF2B5EF4-FFF2-40B4-BE49-F238E27FC236}">
                <a16:creationId xmlns:a16="http://schemas.microsoft.com/office/drawing/2014/main" id="{962606D3-0F84-9E28-9F22-EE944E19A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1630" y="228600"/>
            <a:ext cx="1970167" cy="1093573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De rol van DANS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4024" y="2006580"/>
            <a:ext cx="10317773" cy="235007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l-NL" dirty="0"/>
              <a:t>✅  </a:t>
            </a:r>
            <a:r>
              <a:rPr dirty="0"/>
              <a:t>Open access </a:t>
            </a:r>
            <a:r>
              <a:rPr dirty="0" err="1"/>
              <a:t>infrastructuur</a:t>
            </a:r>
            <a:r>
              <a:rPr dirty="0"/>
              <a:t> </a:t>
            </a:r>
            <a:r>
              <a:rPr dirty="0" err="1"/>
              <a:t>voor</a:t>
            </a:r>
            <a:r>
              <a:rPr dirty="0"/>
              <a:t> </a:t>
            </a:r>
            <a:r>
              <a:rPr dirty="0" err="1"/>
              <a:t>erfgoeddocumentatie</a:t>
            </a:r>
            <a:endParaRPr dirty="0"/>
          </a:p>
          <a:p>
            <a:pPr marL="0" indent="0">
              <a:buNone/>
            </a:pPr>
            <a:r>
              <a:rPr lang="nl-NL" dirty="0"/>
              <a:t>✅  </a:t>
            </a:r>
            <a:r>
              <a:rPr dirty="0"/>
              <a:t>Vaste URL’s, metadata, </a:t>
            </a:r>
            <a:r>
              <a:rPr lang="nl-NL" dirty="0" err="1"/>
              <a:t>geodata</a:t>
            </a:r>
            <a:r>
              <a:rPr lang="nl-NL" dirty="0"/>
              <a:t>, </a:t>
            </a:r>
            <a:r>
              <a:rPr dirty="0"/>
              <a:t>downloads</a:t>
            </a:r>
          </a:p>
          <a:p>
            <a:pPr marL="0" indent="0">
              <a:buNone/>
            </a:pPr>
            <a:r>
              <a:rPr lang="nl-NL" dirty="0"/>
              <a:t>✅  </a:t>
            </a:r>
            <a:r>
              <a:rPr dirty="0" err="1"/>
              <a:t>Zichtbaarheid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archivering</a:t>
            </a:r>
            <a:r>
              <a:rPr dirty="0"/>
              <a:t> van </a:t>
            </a:r>
            <a:r>
              <a:rPr lang="nl-NL" dirty="0"/>
              <a:t>(burger)onderzoeken</a:t>
            </a:r>
          </a:p>
          <a:p>
            <a:pPr marL="0" indent="0">
              <a:buNone/>
            </a:pPr>
            <a:r>
              <a:rPr lang="nl-NL" dirty="0"/>
              <a:t>✅  Ondersteuning en hulp (testen met pdf's, samenwerking opgezet)</a:t>
            </a:r>
            <a:endParaRPr dirty="0"/>
          </a:p>
        </p:txBody>
      </p:sp>
      <p:sp>
        <p:nvSpPr>
          <p:cNvPr id="5" name="Rechthoek">
            <a:extLst>
              <a:ext uri="{FF2B5EF4-FFF2-40B4-BE49-F238E27FC236}">
                <a16:creationId xmlns:a16="http://schemas.microsoft.com/office/drawing/2014/main" id="{EB92FE37-1F65-E6D7-8D8A-90167C152CEA}"/>
              </a:ext>
            </a:extLst>
          </p:cNvPr>
          <p:cNvSpPr/>
          <p:nvPr/>
        </p:nvSpPr>
        <p:spPr>
          <a:xfrm>
            <a:off x="259492" y="6308725"/>
            <a:ext cx="11664778" cy="363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4A7EBB"/>
            </a:solidFill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nl-NL" dirty="0"/>
              <a:t>28 mei 2026 																							</a:t>
            </a:r>
            <a:fld id="{E9AE4E53-D83D-E24F-9811-D3F94EBB092D}" type="slidenum">
              <a:rPr lang="nl-NL"/>
              <a:pPr>
                <a:defRPr>
                  <a:solidFill>
                    <a:srgbClr val="FFFFFF"/>
                  </a:solidFill>
                </a:defRPr>
              </a:pPr>
              <a:t>6</a:t>
            </a:fld>
            <a:endParaRPr lang="nl-NL" dirty="0"/>
          </a:p>
        </p:txBody>
      </p:sp>
      <p:pic>
        <p:nvPicPr>
          <p:cNvPr id="6" name="Afbeelding 5" descr="Afbeelding met tekst, logo, clipart, tekenfilm&#10;&#10;Door AI gegenereerde inhoud is mogelijk onjuist.">
            <a:extLst>
              <a:ext uri="{FF2B5EF4-FFF2-40B4-BE49-F238E27FC236}">
                <a16:creationId xmlns:a16="http://schemas.microsoft.com/office/drawing/2014/main" id="{BCFE1BF0-01E9-17A0-FBEE-9FD7CDA6B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1630" y="228600"/>
            <a:ext cx="1970167" cy="1093573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</a:ln>
          <a:effectLst/>
        </p:spPr>
      </p:pic>
      <p:pic>
        <p:nvPicPr>
          <p:cNvPr id="7" name="Afbeelding 6" descr="Afbeelding met Lettertype, tekst, Graphics, logo&#10;&#10;Door AI gegenereerde inhoud is mogelijk onjuist.">
            <a:extLst>
              <a:ext uri="{FF2B5EF4-FFF2-40B4-BE49-F238E27FC236}">
                <a16:creationId xmlns:a16="http://schemas.microsoft.com/office/drawing/2014/main" id="{FE7AA9B2-138E-EF41-9592-6A278D35F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0778" y="4452123"/>
            <a:ext cx="2993343" cy="1041400"/>
          </a:xfrm>
          <a:prstGeom prst="rect">
            <a:avLst/>
          </a:prstGeom>
          <a:ln w="6350">
            <a:solidFill>
              <a:srgbClr val="00000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Metadata en geodata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2897" y="2015355"/>
            <a:ext cx="8909103" cy="41580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dirty="0"/>
              <a:t>Metadata: </a:t>
            </a:r>
            <a:r>
              <a:rPr dirty="0" err="1"/>
              <a:t>titel</a:t>
            </a:r>
            <a:r>
              <a:rPr dirty="0"/>
              <a:t>, auteur, </a:t>
            </a:r>
            <a:r>
              <a:rPr dirty="0" err="1"/>
              <a:t>jaartal</a:t>
            </a:r>
            <a:r>
              <a:rPr dirty="0"/>
              <a:t>, </a:t>
            </a:r>
            <a:r>
              <a:rPr dirty="0" err="1"/>
              <a:t>samenvatting</a:t>
            </a:r>
            <a:endParaRPr dirty="0"/>
          </a:p>
          <a:p>
            <a:pPr marL="0" indent="0">
              <a:buNone/>
            </a:pPr>
            <a:r>
              <a:rPr dirty="0"/>
              <a:t>Geodata: </a:t>
            </a:r>
            <a:r>
              <a:rPr dirty="0" err="1"/>
              <a:t>locatie</a:t>
            </a:r>
            <a:r>
              <a:rPr dirty="0"/>
              <a:t>, </a:t>
            </a:r>
            <a:r>
              <a:rPr dirty="0" err="1"/>
              <a:t>coördinaten</a:t>
            </a:r>
            <a:endParaRPr lang="nl-NL" dirty="0"/>
          </a:p>
          <a:p>
            <a:pPr marL="0" indent="0">
              <a:buNone/>
            </a:pPr>
            <a:r>
              <a:rPr dirty="0" err="1"/>
              <a:t>Maakt</a:t>
            </a:r>
            <a:r>
              <a:rPr dirty="0"/>
              <a:t> </a:t>
            </a:r>
            <a:r>
              <a:rPr dirty="0" err="1"/>
              <a:t>koppeling</a:t>
            </a:r>
            <a:r>
              <a:rPr dirty="0"/>
              <a:t> met </a:t>
            </a:r>
            <a:r>
              <a:rPr dirty="0" err="1"/>
              <a:t>andere</a:t>
            </a:r>
            <a:r>
              <a:rPr dirty="0"/>
              <a:t> </a:t>
            </a:r>
            <a:r>
              <a:rPr dirty="0" err="1"/>
              <a:t>systemen</a:t>
            </a:r>
            <a:r>
              <a:rPr dirty="0"/>
              <a:t> </a:t>
            </a:r>
            <a:r>
              <a:rPr dirty="0" err="1"/>
              <a:t>mogelijk</a:t>
            </a:r>
            <a:r>
              <a:rPr lang="nl-NL" dirty="0"/>
              <a:t> (</a:t>
            </a:r>
            <a:r>
              <a:rPr lang="nl-NL" dirty="0" err="1"/>
              <a:t>Archis</a:t>
            </a:r>
            <a:r>
              <a:rPr lang="nl-NL" dirty="0"/>
              <a:t>)</a:t>
            </a:r>
          </a:p>
          <a:p>
            <a:pPr marL="0" indent="0">
              <a:buNone/>
            </a:pPr>
            <a:r>
              <a:rPr lang="nl-NL" dirty="0"/>
              <a:t>Agnessearch (Universiteit Leiden)</a:t>
            </a:r>
          </a:p>
          <a:p>
            <a:pPr marL="0" indent="0">
              <a:buNone/>
            </a:pPr>
            <a:endParaRPr dirty="0"/>
          </a:p>
        </p:txBody>
      </p:sp>
      <p:sp>
        <p:nvSpPr>
          <p:cNvPr id="5" name="Rechthoek">
            <a:extLst>
              <a:ext uri="{FF2B5EF4-FFF2-40B4-BE49-F238E27FC236}">
                <a16:creationId xmlns:a16="http://schemas.microsoft.com/office/drawing/2014/main" id="{5C1101D6-C1D2-2708-8B96-603EE1AC5829}"/>
              </a:ext>
            </a:extLst>
          </p:cNvPr>
          <p:cNvSpPr/>
          <p:nvPr/>
        </p:nvSpPr>
        <p:spPr>
          <a:xfrm>
            <a:off x="259492" y="6308725"/>
            <a:ext cx="11664778" cy="363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4A7EBB"/>
            </a:solidFill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nl-NL" dirty="0"/>
              <a:t>28 mei 2026 																							</a:t>
            </a:r>
            <a:fld id="{E9AE4E53-D83D-E24F-9811-D3F94EBB092D}" type="slidenum">
              <a:rPr lang="nl-NL"/>
              <a:pPr>
                <a:defRPr>
                  <a:solidFill>
                    <a:srgbClr val="FFFFFF"/>
                  </a:solidFill>
                </a:defRPr>
              </a:pPr>
              <a:t>7</a:t>
            </a:fld>
            <a:endParaRPr lang="nl-NL" dirty="0"/>
          </a:p>
        </p:txBody>
      </p:sp>
      <p:pic>
        <p:nvPicPr>
          <p:cNvPr id="6" name="Afbeelding 5" descr="Afbeelding met tekst, logo, clipart, tekenfilm&#10;&#10;Door AI gegenereerde inhoud is mogelijk onjuist.">
            <a:extLst>
              <a:ext uri="{FF2B5EF4-FFF2-40B4-BE49-F238E27FC236}">
                <a16:creationId xmlns:a16="http://schemas.microsoft.com/office/drawing/2014/main" id="{DE3483BC-C406-260E-3A1C-C5B123958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1630" y="228600"/>
            <a:ext cx="1970167" cy="1093573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</a:ln>
          <a:effectLst/>
        </p:spPr>
      </p:pic>
      <p:pic>
        <p:nvPicPr>
          <p:cNvPr id="8" name="Afbeelding 7" descr="Afbeelding met tekst, gras, wolk, buitenshuis&#10;&#10;Door AI gegenereerde inhoud is mogelijk onjuist.">
            <a:extLst>
              <a:ext uri="{FF2B5EF4-FFF2-40B4-BE49-F238E27FC236}">
                <a16:creationId xmlns:a16="http://schemas.microsoft.com/office/drawing/2014/main" id="{F6AF6C9E-05FC-6A2C-8805-EF62C1AE8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319" y="2465173"/>
            <a:ext cx="2554467" cy="3546389"/>
          </a:xfrm>
          <a:prstGeom prst="rect">
            <a:avLst/>
          </a:prstGeom>
          <a:ln w="6350">
            <a:solidFill>
              <a:srgbClr val="00000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84935F-87B7-79A1-E4F4-1047BF1E0E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FC55A-F971-ECF1-C960-DEEB6DD3F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Werkwijze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8080D-90D8-9678-6DC8-6566F37A54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2897" y="2015355"/>
            <a:ext cx="8909103" cy="41580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Selectie van relevante artikelen (AWN 2017–2023)</a:t>
            </a:r>
            <a:br>
              <a:rPr lang="nl-NL" dirty="0"/>
            </a:br>
            <a:endParaRPr lang="nl-NL" dirty="0"/>
          </a:p>
          <a:p>
            <a:pPr marL="0" indent="0">
              <a:buNone/>
            </a:pPr>
            <a:r>
              <a:rPr lang="nl-NL" dirty="0"/>
              <a:t>Digitalisering, metadata-invoer (Google </a:t>
            </a:r>
            <a:r>
              <a:rPr lang="nl-NL" dirty="0" err="1"/>
              <a:t>docs</a:t>
            </a:r>
            <a:r>
              <a:rPr lang="nl-NL" dirty="0"/>
              <a:t>), </a:t>
            </a:r>
            <a:r>
              <a:rPr lang="nl-NL" dirty="0" err="1"/>
              <a:t>geolocatie</a:t>
            </a:r>
            <a:r>
              <a:rPr lang="nl-NL" dirty="0"/>
              <a:t> met QGIS</a:t>
            </a:r>
            <a:br>
              <a:rPr lang="nl-NL" dirty="0"/>
            </a:br>
            <a:endParaRPr lang="nl-NL" dirty="0"/>
          </a:p>
          <a:p>
            <a:pPr marL="0" indent="0">
              <a:buNone/>
            </a:pPr>
            <a:r>
              <a:rPr lang="nl-NL" dirty="0"/>
              <a:t>Uploads naar DANS; reviewproces door DANS-medewerkers</a:t>
            </a:r>
            <a:endParaRPr dirty="0"/>
          </a:p>
        </p:txBody>
      </p:sp>
      <p:sp>
        <p:nvSpPr>
          <p:cNvPr id="5" name="Rechthoek">
            <a:extLst>
              <a:ext uri="{FF2B5EF4-FFF2-40B4-BE49-F238E27FC236}">
                <a16:creationId xmlns:a16="http://schemas.microsoft.com/office/drawing/2014/main" id="{46322B08-C61D-F544-4AEA-0AC5C5AFD8BC}"/>
              </a:ext>
            </a:extLst>
          </p:cNvPr>
          <p:cNvSpPr/>
          <p:nvPr/>
        </p:nvSpPr>
        <p:spPr>
          <a:xfrm>
            <a:off x="259492" y="6308725"/>
            <a:ext cx="11664778" cy="363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4A7EBB"/>
            </a:solidFill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nl-NL" dirty="0"/>
              <a:t>28 mei 2026 																							</a:t>
            </a:r>
            <a:fld id="{E9AE4E53-D83D-E24F-9811-D3F94EBB092D}" type="slidenum">
              <a:rPr lang="nl-NL"/>
              <a:pPr>
                <a:defRPr>
                  <a:solidFill>
                    <a:srgbClr val="FFFFFF"/>
                  </a:solidFill>
                </a:defRPr>
              </a:pPr>
              <a:t>8</a:t>
            </a:fld>
            <a:endParaRPr lang="nl-NL" dirty="0"/>
          </a:p>
        </p:txBody>
      </p:sp>
      <p:pic>
        <p:nvPicPr>
          <p:cNvPr id="6" name="Afbeelding 5" descr="Afbeelding met tekst, logo, clipart, tekenfilm&#10;&#10;Door AI gegenereerde inhoud is mogelijk onjuist.">
            <a:extLst>
              <a:ext uri="{FF2B5EF4-FFF2-40B4-BE49-F238E27FC236}">
                <a16:creationId xmlns:a16="http://schemas.microsoft.com/office/drawing/2014/main" id="{51004436-F24C-7D95-A63C-43DF5C3FF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1630" y="228600"/>
            <a:ext cx="1970167" cy="1093573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</a:ln>
          <a:effectLst/>
        </p:spPr>
      </p:pic>
      <p:pic>
        <p:nvPicPr>
          <p:cNvPr id="7" name="Afbeelding 6" descr="Afbeelding met tekst, kleding, poster, schermopname&#10;&#10;Door AI gegenereerde inhoud is mogelijk onjuist.">
            <a:extLst>
              <a:ext uri="{FF2B5EF4-FFF2-40B4-BE49-F238E27FC236}">
                <a16:creationId xmlns:a16="http://schemas.microsoft.com/office/drawing/2014/main" id="{A99E8A15-C0C3-1305-340D-0A8107796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097" y="2271437"/>
            <a:ext cx="2199384" cy="3057005"/>
          </a:xfrm>
          <a:prstGeom prst="rect">
            <a:avLst/>
          </a:prstGeom>
          <a:ln w="635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023867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/>
              <a:t>Koppelingen</a:t>
            </a:r>
            <a:r>
              <a:rPr dirty="0"/>
              <a:t> met Archis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3524" y="2140808"/>
            <a:ext cx="8231744" cy="37904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dirty="0"/>
              <a:t>Archis: </a:t>
            </a:r>
            <a:r>
              <a:rPr lang="nl-NL" dirty="0"/>
              <a:t>archeologische</a:t>
            </a:r>
            <a:r>
              <a:rPr dirty="0"/>
              <a:t> </a:t>
            </a:r>
            <a:r>
              <a:rPr dirty="0" err="1"/>
              <a:t>databa</a:t>
            </a:r>
            <a:r>
              <a:rPr lang="nl-NL" dirty="0"/>
              <a:t>se</a:t>
            </a:r>
            <a:r>
              <a:rPr dirty="0"/>
              <a:t> RCE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dirty="0" err="1"/>
              <a:t>Artikelen</a:t>
            </a:r>
            <a:r>
              <a:rPr dirty="0"/>
              <a:t> </a:t>
            </a:r>
            <a:r>
              <a:rPr dirty="0" err="1"/>
              <a:t>voorzien</a:t>
            </a:r>
            <a:r>
              <a:rPr dirty="0"/>
              <a:t> van </a:t>
            </a:r>
            <a:r>
              <a:rPr dirty="0" err="1"/>
              <a:t>zaak</a:t>
            </a:r>
            <a:r>
              <a:rPr dirty="0"/>
              <a:t>-</a:t>
            </a:r>
            <a:r>
              <a:rPr lang="nl-NL" dirty="0"/>
              <a:t>identificatienummer</a:t>
            </a:r>
            <a:endParaRPr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dirty="0" err="1"/>
              <a:t>Onderzoeken</a:t>
            </a:r>
            <a:r>
              <a:rPr dirty="0"/>
              <a:t> </a:t>
            </a:r>
            <a:r>
              <a:rPr dirty="0" err="1"/>
              <a:t>zichtbaar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traceerbaar</a:t>
            </a:r>
            <a:r>
              <a:rPr dirty="0"/>
              <a:t> in </a:t>
            </a:r>
            <a:r>
              <a:rPr dirty="0" err="1"/>
              <a:t>formele</a:t>
            </a:r>
            <a:r>
              <a:rPr dirty="0"/>
              <a:t> </a:t>
            </a:r>
            <a:r>
              <a:rPr dirty="0" err="1"/>
              <a:t>structuur</a:t>
            </a:r>
            <a:endParaRPr dirty="0"/>
          </a:p>
        </p:txBody>
      </p:sp>
      <p:sp>
        <p:nvSpPr>
          <p:cNvPr id="4" name="Rechthoek">
            <a:extLst>
              <a:ext uri="{FF2B5EF4-FFF2-40B4-BE49-F238E27FC236}">
                <a16:creationId xmlns:a16="http://schemas.microsoft.com/office/drawing/2014/main" id="{9C5B9A8A-1B35-03A8-BD84-BEEC5A0389C7}"/>
              </a:ext>
            </a:extLst>
          </p:cNvPr>
          <p:cNvSpPr/>
          <p:nvPr/>
        </p:nvSpPr>
        <p:spPr>
          <a:xfrm>
            <a:off x="259492" y="6308725"/>
            <a:ext cx="11664778" cy="363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4A7EBB"/>
            </a:solidFill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nl-NL" dirty="0"/>
              <a:t>28 mei 2026 																							</a:t>
            </a:r>
            <a:fld id="{E9AE4E53-D83D-E24F-9811-D3F94EBB092D}" type="slidenum">
              <a:rPr lang="nl-NL"/>
              <a:pPr>
                <a:defRPr>
                  <a:solidFill>
                    <a:srgbClr val="FFFFFF"/>
                  </a:solidFill>
                </a:defRPr>
              </a:pPr>
              <a:t>9</a:t>
            </a:fld>
            <a:endParaRPr lang="nl-NL" dirty="0"/>
          </a:p>
        </p:txBody>
      </p:sp>
      <p:pic>
        <p:nvPicPr>
          <p:cNvPr id="5" name="Afbeelding 4" descr="Afbeelding met tekst, logo, clipart, tekenfilm&#10;&#10;Door AI gegenereerde inhoud is mogelijk onjuist.">
            <a:extLst>
              <a:ext uri="{FF2B5EF4-FFF2-40B4-BE49-F238E27FC236}">
                <a16:creationId xmlns:a16="http://schemas.microsoft.com/office/drawing/2014/main" id="{8E98274A-EB07-8548-A8CA-3816B6307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1630" y="228600"/>
            <a:ext cx="1970167" cy="1093573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</a:ln>
          <a:effectLst/>
        </p:spPr>
      </p:pic>
      <p:pic>
        <p:nvPicPr>
          <p:cNvPr id="7" name="Afbeelding 6" descr="Afbeelding met tekst, persoon, kleding, schoeisel&#10;&#10;Door AI gegenereerde inhoud is mogelijk onjuist.">
            <a:extLst>
              <a:ext uri="{FF2B5EF4-FFF2-40B4-BE49-F238E27FC236}">
                <a16:creationId xmlns:a16="http://schemas.microsoft.com/office/drawing/2014/main" id="{2F4860FA-25AC-A189-8EA0-71155409E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438" y="2236573"/>
            <a:ext cx="2669302" cy="3694670"/>
          </a:xfrm>
          <a:prstGeom prst="rect">
            <a:avLst/>
          </a:prstGeom>
          <a:ln w="6350">
            <a:solidFill>
              <a:srgbClr val="00000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688</TotalTime>
  <Words>900</Words>
  <Application>Microsoft Macintosh PowerPoint</Application>
  <PresentationFormat>Breedbeeld</PresentationFormat>
  <Paragraphs>116</Paragraphs>
  <Slides>18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1" baseType="lpstr">
      <vt:lpstr>Arial</vt:lpstr>
      <vt:lpstr>Calibri</vt:lpstr>
      <vt:lpstr>Office Theme</vt:lpstr>
      <vt:lpstr>Erfgoeddata voor en door burgers</vt:lpstr>
      <vt:lpstr>Inleiding</vt:lpstr>
      <vt:lpstr>Het probleem</vt:lpstr>
      <vt:lpstr>Het project in één zin</vt:lpstr>
      <vt:lpstr>Projectstructuur</vt:lpstr>
      <vt:lpstr>De rol van DANS</vt:lpstr>
      <vt:lpstr>Metadata en geodata</vt:lpstr>
      <vt:lpstr>Werkwijze</vt:lpstr>
      <vt:lpstr>Koppelingen met Archis</vt:lpstr>
      <vt:lpstr>PAN en de toekomst</vt:lpstr>
      <vt:lpstr>Voor wie doen we dit?</vt:lpstr>
      <vt:lpstr>Eerste resultaten</vt:lpstr>
      <vt:lpstr>Obstakels en oplossingen</vt:lpstr>
      <vt:lpstr>De kracht van samenwerking</vt:lpstr>
      <vt:lpstr>Conclusie Pilot</vt:lpstr>
      <vt:lpstr>Aanbevelingen voor anderen</vt:lpstr>
      <vt:lpstr>Toekomstvisie</vt:lpstr>
      <vt:lpstr>Dank voor uw aandacht!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Ruud Raats</cp:lastModifiedBy>
  <cp:revision>24</cp:revision>
  <dcterms:created xsi:type="dcterms:W3CDTF">2013-01-27T09:14:16Z</dcterms:created>
  <dcterms:modified xsi:type="dcterms:W3CDTF">2026-05-26T18:48:14Z</dcterms:modified>
  <cp:category/>
</cp:coreProperties>
</file>