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6_62F5C192.xml" ContentType="application/vnd.ms-powerpoint.comments+xml"/>
  <Override PartName="/ppt/comments/modernComment_116_3E10A52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9" r:id="rId2"/>
    <p:sldId id="256" r:id="rId3"/>
    <p:sldId id="258" r:id="rId4"/>
    <p:sldId id="260" r:id="rId5"/>
    <p:sldId id="275" r:id="rId6"/>
    <p:sldId id="261" r:id="rId7"/>
    <p:sldId id="262" r:id="rId8"/>
    <p:sldId id="263" r:id="rId9"/>
    <p:sldId id="257" r:id="rId10"/>
    <p:sldId id="269" r:id="rId11"/>
    <p:sldId id="265" r:id="rId12"/>
    <p:sldId id="274" r:id="rId13"/>
    <p:sldId id="266" r:id="rId14"/>
    <p:sldId id="267" r:id="rId15"/>
    <p:sldId id="268" r:id="rId16"/>
    <p:sldId id="278" r:id="rId17"/>
    <p:sldId id="271" r:id="rId18"/>
    <p:sldId id="270" r:id="rId19"/>
    <p:sldId id="276" r:id="rId20"/>
    <p:sldId id="272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1F1C20-8B97-27B5-D2D5-F651B0CC68A2}" name="Gwendolyn" initials="GP" userId="S::gstuut@inkp-consultancy.nl::da09a3d4-773b-4470-9c70-d619033235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106_62F5C1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8F8232-607F-4DA9-B6AB-83FA687315EB}" authorId="{FC1F1C20-8B97-27B5-D2D5-F651B0CC68A2}" created="2025-09-13T17:47:37.30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60273042" sldId="262"/>
      <ac:spMk id="3" creationId="{7F8E252F-9FAA-5940-23E5-4B303B37409C}"/>
      <ac:txMk cp="0" len="38">
        <ac:context len="135" hash="1730125321"/>
      </ac:txMk>
    </ac:txMkLst>
    <p188:pos x="4089888" y="147858"/>
    <p188:txBody>
      <a:bodyPr/>
      <a:lstStyle/>
      <a:p>
        <a:r>
          <a:rPr lang="nl-NL"/>
          <a:t>Ik heb de lay out een beetje aangepast maar verder niks veranderd bij de eerste twee punten.
Onderaan heb ik de geel gearceerde tekst toegevoegd. </a:t>
        </a:r>
      </a:p>
    </p188:txBody>
  </p188:cm>
</p188:cmLst>
</file>

<file path=ppt/comments/modernComment_116_3E10A5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19B261-EFE9-4ABC-A787-AAD64AEF7D29}" authorId="{FC1F1C20-8B97-27B5-D2D5-F651B0CC68A2}" created="2025-09-13T17:57:43.0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1278250" sldId="278"/>
      <ac:spMk id="10" creationId="{9B6DB9DE-9A31-7818-F239-0416161E5ABB}"/>
    </ac:deMkLst>
    <p188:txBody>
      <a:bodyPr/>
      <a:lstStyle/>
      <a:p>
        <a:r>
          <a:rPr lang="nl-NL"/>
          <a:t>De titel heb ik in dezelfde opmaak gezet als de volgende dia, verder geen aanpassingen.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597C8-E2E7-488E-91D2-14DCE436027A}" type="datetimeFigureOut">
              <a:rPr lang="nl-NL" smtClean="0"/>
              <a:t>14-9-2025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938EF-3141-4B06-9B6A-6619A8663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15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CAD8D-84C9-4D57-42A1-475DF035B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0224FB-4893-4BEE-554A-111173937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AC243-A3AE-DF27-2528-C210DF1F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83A1-2F34-400C-9375-4269AF423A2D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B89E82-D0A7-D0D8-E85F-1E830CCE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3EDB25-F1A6-4B07-0346-78E6AFF9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72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9570C-E15B-35FF-5369-8F9C6CC8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8CD931-E961-5804-B105-27BDCC24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5E459-7235-7DD3-BFC4-31E8B228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3E70-06D9-4AFA-A5B4-07DF40055863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FFB30A-EC66-DC79-604A-6C85CF02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F24D9-4128-1A8B-0A2B-170DCDA6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228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0872D6A-7CD0-F278-875A-B025FB0A8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C86789-7AD4-3C5E-6863-5CEB2F5CD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F926B9-6EE8-0CA4-90A8-F063442E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FE67-AB98-40F1-A301-9C1B654AD31B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EABC86-4B4C-4759-1357-F96A2568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F527DC-75C8-9DE8-0485-D4FF08EC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42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0CDFD-154D-E989-2100-EFEB3AE0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CBA254-7FCF-2491-6FAD-34DE32D00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0B38A-68E5-3E00-5204-12B43D3A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026D8-FF0D-4C77-8880-94BE69F77CBD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3C7C08-FB6A-C72D-316D-3539D6BA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1BB1E9-51A8-00FD-D89A-2C43FF75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19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AB807-2870-BF16-B4D0-03673B7B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55CA7E-FC1D-3B64-5145-4BFDD11C0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12A7FD-307B-83A0-BB19-4603187E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6EA5-E2FC-411A-86FC-57C100E23079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EBE4AE-FBB3-B53E-77EE-9039256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5B89F1-002E-85F7-BE12-21D322EF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00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A6496-882D-F06C-112C-C53925AA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A8A445-D8CF-72DD-ACD1-77035AA06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EFC0A1-0A19-E429-DCDE-EFC88905A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325E23-B03F-39D7-0ACA-E6EB4E32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600D9-C5B9-4CC3-AF10-61F8F9B75D2A}" type="datetime1">
              <a:rPr lang="nl-NL" smtClean="0"/>
              <a:t>14-9-2025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490CF4-77F4-585A-DFA0-574C577B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047378-9F3D-EA93-8656-535FD078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25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1F9AE-E8C5-B77D-D803-016440C3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F8866F-817F-5674-63F7-8B48DB4FB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36DD12-3399-6498-F19A-F354A030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473E6E0-4A57-0529-C4ED-11F58AF98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474944C-7C12-2B99-313E-AFDAA3405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395E4C-4938-CBD5-E03F-79B23AEB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C70B-ED1D-4EE1-A0AB-CE4471D028FC}" type="datetime1">
              <a:rPr lang="nl-NL" smtClean="0"/>
              <a:t>14-9-2025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612F37-8289-FD5A-E94D-1B1125CA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7F906C-A4A4-A70C-FF83-FCFF2EBF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18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FC1F4-2221-198C-B907-E263BD94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49E9CD-9E0B-9C60-D585-19D719B6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3F9-C13F-4AC5-ADD1-4985571A9AA9}" type="datetime1">
              <a:rPr lang="nl-NL" smtClean="0"/>
              <a:t>14-9-2025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C75DFC-9744-B53F-117B-40EED8AB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204C9B-6DEB-AB88-C352-8765AC31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57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991EB6-6E31-9C7A-EE67-513DF21E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BA50-5C43-4E56-8243-1E56431855B1}" type="datetime1">
              <a:rPr lang="nl-NL" smtClean="0"/>
              <a:t>14-9-2025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F027A3-AFCA-CE93-65F7-E3ABBD32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0088C4-F919-4544-A443-0856A408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14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927A7-8921-3A21-5F00-695807C7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026ED8-6E32-6D87-B097-1FDAB64AC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4D8CC3-C952-B99C-7712-96CC56213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DBBAFB-2C0E-5D1E-E1D8-9A20A021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880C-0A33-4E55-B215-268C4D0EAFDF}" type="datetime1">
              <a:rPr lang="nl-NL" smtClean="0"/>
              <a:t>14-9-2025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C77219-C041-704A-41F1-65400212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11B01B-24EE-B5D9-C600-FC2F6B8C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19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98070-2FCE-F43E-A2A3-6BD61ECE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C9B4927-CE9E-060F-1111-28A464AC9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93CF57-BCE8-77D3-F6C2-BA577ADB2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864889-CF5C-CD0F-5622-BEE5305D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9FF6-EE8B-4D8A-B2BD-8B660611ED8E}" type="datetime1">
              <a:rPr lang="nl-NL" smtClean="0"/>
              <a:t>14-9-2025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713598-A0E8-7F7F-89AA-7AF83593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brandoefening 10-12-2024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5AFEA7-75EE-9F29-64AA-E88C62AC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24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9170BB-461B-CAF0-1490-75C7F5B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5412D7-EB15-C271-13E5-8C46CB5C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53A1CF-2706-D7F4-E184-39478390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A24FC-3528-4A63-B578-F6E902CD5E84}" type="datetime1">
              <a:rPr lang="nl-NL" smtClean="0"/>
              <a:t>14-9-2025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0F39A7-7C58-51DC-F9B0-F9AEA324E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Presentatie brandoefening 10-12-2024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9C1BD6-5039-4B1B-9391-E6663C13B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5572-FE03-4FB4-BDE4-AA46576D1E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65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8/10/relationships/comments" Target="../comments/modernComment_116_3E10A52A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8/10/relationships/comments" Target="../comments/modernComment_106_62F5C1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EDC9D-75BC-C75C-DB63-46009746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6E094-524D-B73E-F31D-F9AE6DBEF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7303"/>
            <a:ext cx="9144000" cy="61856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nl-NL" sz="3200" b="1" dirty="0">
                <a:latin typeface="+mn-lt"/>
                <a:ea typeface="+mn-ea"/>
                <a:cs typeface="+mn-cs"/>
              </a:rPr>
              <a:t>Stichting Korenmolen de Eendracht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702CEC-B33D-ECA7-8588-C1AD9603E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Franklin Hoogreef</a:t>
            </a:r>
          </a:p>
          <a:p>
            <a:r>
              <a:rPr lang="nl-NL" sz="4000" dirty="0"/>
              <a:t>bestuurslid veiligheid en techniek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14D829-BED1-8D1D-D9D5-183C7BF6E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9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8E74C-7449-9DD2-022E-3A4E229F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7083E2A-25C1-E51C-82E0-EDE6FBC3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33D9EE6D-3D05-F7E5-A139-CDD0B20DCF7B}"/>
              </a:ext>
            </a:extLst>
          </p:cNvPr>
          <p:cNvSpPr txBox="1">
            <a:spLocks/>
          </p:cNvSpPr>
          <p:nvPr/>
        </p:nvSpPr>
        <p:spPr>
          <a:xfrm>
            <a:off x="1541928" y="4857516"/>
            <a:ext cx="9583271" cy="145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0721036-E4CD-80B5-A323-4B9DADF352A5}"/>
              </a:ext>
            </a:extLst>
          </p:cNvPr>
          <p:cNvSpPr txBox="1"/>
          <p:nvPr/>
        </p:nvSpPr>
        <p:spPr>
          <a:xfrm>
            <a:off x="1640539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OP geïmplementeerd: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72F454-815B-B32F-2A16-E55EBF83C7B8}"/>
              </a:ext>
            </a:extLst>
          </p:cNvPr>
          <p:cNvSpPr txBox="1"/>
          <p:nvPr/>
        </p:nvSpPr>
        <p:spPr>
          <a:xfrm>
            <a:off x="1434187" y="1862290"/>
            <a:ext cx="8184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Deels tijdens een implementatie avond;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Deels tijdens de BHV training;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Op website gepubliceerd.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A2E8E3E-0942-FEB2-E4B5-F0119B808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9" y="2874113"/>
            <a:ext cx="5467057" cy="36447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CF4D45-39D2-D624-F66B-4CF1781A7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8" y="4303212"/>
            <a:ext cx="3322936" cy="22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317DD-6E82-79D6-C14F-79E5411BE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093CE8B-D729-F33D-2461-755B3D9A8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F9728B64-7716-DC4E-1762-BC33D29DBB00}"/>
              </a:ext>
            </a:extLst>
          </p:cNvPr>
          <p:cNvSpPr txBox="1">
            <a:spLocks/>
          </p:cNvSpPr>
          <p:nvPr/>
        </p:nvSpPr>
        <p:spPr>
          <a:xfrm>
            <a:off x="1541928" y="4857516"/>
            <a:ext cx="9583271" cy="145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4B37C8A-4C95-4E6D-4E6C-705AF2E38B49}"/>
              </a:ext>
            </a:extLst>
          </p:cNvPr>
          <p:cNvSpPr txBox="1"/>
          <p:nvPr/>
        </p:nvSpPr>
        <p:spPr>
          <a:xfrm>
            <a:off x="1640539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                 Heeft geleid tot: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49ED13E-1DA3-268D-8FFB-FD216BE11E9E}"/>
              </a:ext>
            </a:extLst>
          </p:cNvPr>
          <p:cNvSpPr txBox="1"/>
          <p:nvPr/>
        </p:nvSpPr>
        <p:spPr>
          <a:xfrm>
            <a:off x="1640539" y="1877824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16 vrijwilligers getraind;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DC03C2A-D749-3321-36B4-F176CCE0FF73}"/>
              </a:ext>
            </a:extLst>
          </p:cNvPr>
          <p:cNvSpPr txBox="1"/>
          <p:nvPr/>
        </p:nvSpPr>
        <p:spPr>
          <a:xfrm>
            <a:off x="1640539" y="5043018"/>
            <a:ext cx="81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BHV kastje gemaakt met daarin belangrijke zaken zoals: </a:t>
            </a:r>
          </a:p>
          <a:p>
            <a:r>
              <a:rPr lang="nl-NL" sz="2400" dirty="0"/>
              <a:t>Rode map, Portofoons, Zaklampen, Hesjes, Taakkaarten.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73A2A9-D9DD-0AB3-F003-80FC9364F93A}"/>
              </a:ext>
            </a:extLst>
          </p:cNvPr>
          <p:cNvSpPr txBox="1"/>
          <p:nvPr/>
        </p:nvSpPr>
        <p:spPr>
          <a:xfrm>
            <a:off x="1640539" y="2327390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8 Portofoons aangeschaft;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8BCF51-3A0C-C9F1-F362-CF70FF082F36}"/>
              </a:ext>
            </a:extLst>
          </p:cNvPr>
          <p:cNvSpPr txBox="1"/>
          <p:nvPr/>
        </p:nvSpPr>
        <p:spPr>
          <a:xfrm>
            <a:off x="1640540" y="4457565"/>
            <a:ext cx="891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“Rode map” (informatie over de ontruiming en de molen);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21FB4A-B121-85EA-08E1-94DDA736F46F}"/>
              </a:ext>
            </a:extLst>
          </p:cNvPr>
          <p:cNvSpPr txBox="1"/>
          <p:nvPr/>
        </p:nvSpPr>
        <p:spPr>
          <a:xfrm>
            <a:off x="1640539" y="2785142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BHV hesjes aangeschaft;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0737EEE-5BDE-110C-A6B2-4C1A301C2A5E}"/>
              </a:ext>
            </a:extLst>
          </p:cNvPr>
          <p:cNvSpPr txBox="1"/>
          <p:nvPr/>
        </p:nvSpPr>
        <p:spPr>
          <a:xfrm>
            <a:off x="1640539" y="3609236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Ontruimingsalarm aangelegd;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1051BC3-A7AD-E9A9-BAA9-6C793CA6102E}"/>
              </a:ext>
            </a:extLst>
          </p:cNvPr>
          <p:cNvSpPr txBox="1"/>
          <p:nvPr/>
        </p:nvSpPr>
        <p:spPr>
          <a:xfrm>
            <a:off x="1640539" y="4009187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Ontruimingsplattegronden geplaatst;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DFFDA6-95B9-23CC-8AB3-561E934A352C}"/>
              </a:ext>
            </a:extLst>
          </p:cNvPr>
          <p:cNvSpPr txBox="1"/>
          <p:nvPr/>
        </p:nvSpPr>
        <p:spPr>
          <a:xfrm>
            <a:off x="1640539" y="3185093"/>
            <a:ext cx="81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3 Sterke oplaadbare zaklampen aangeschaft;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F9F6D18-2DAF-5156-57EC-48B20D41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45" y="1000560"/>
            <a:ext cx="40765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4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C4737-F46E-A9BA-EB86-ABC40357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9845AA6-E149-F71D-9F64-1E16A18F2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276601DE-1772-2A0C-0024-E7E31CD97616}"/>
              </a:ext>
            </a:extLst>
          </p:cNvPr>
          <p:cNvSpPr txBox="1">
            <a:spLocks/>
          </p:cNvSpPr>
          <p:nvPr/>
        </p:nvSpPr>
        <p:spPr>
          <a:xfrm>
            <a:off x="1541928" y="4857516"/>
            <a:ext cx="9583271" cy="145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6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F12ED2-577D-2092-FCBF-0E71C4ED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55117" y="-723408"/>
            <a:ext cx="6003269" cy="86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74C2-249A-E43B-28E2-8AA35027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31BB70-3ED0-CDED-979E-14A2D038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FB84D849-67D4-3E66-BE68-D1BE7019A4D7}"/>
              </a:ext>
            </a:extLst>
          </p:cNvPr>
          <p:cNvSpPr txBox="1">
            <a:spLocks/>
          </p:cNvSpPr>
          <p:nvPr/>
        </p:nvSpPr>
        <p:spPr>
          <a:xfrm>
            <a:off x="1524000" y="4256881"/>
            <a:ext cx="9144000" cy="69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4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CDEDF15-E61E-F6B9-52BE-2A19AA54D3E7}"/>
              </a:ext>
            </a:extLst>
          </p:cNvPr>
          <p:cNvSpPr txBox="1"/>
          <p:nvPr/>
        </p:nvSpPr>
        <p:spPr>
          <a:xfrm>
            <a:off x="1649504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Taakkaarten voor 6 omschreven functies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1650D5-49C5-AE6C-23A6-575A6566F015}"/>
              </a:ext>
            </a:extLst>
          </p:cNvPr>
          <p:cNvSpPr txBox="1"/>
          <p:nvPr/>
        </p:nvSpPr>
        <p:spPr>
          <a:xfrm>
            <a:off x="1696955" y="1871073"/>
            <a:ext cx="384227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Coördinator;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Controleren;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Ontruimen;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Opvang hulpdiensten;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Overname bezoekers;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Verzamelplaats.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382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84B8-FCE2-ECB3-4059-2732DB4E2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15A6335-D700-3D2F-A0EF-1DB95D30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231E3364-AD5F-FBE6-ACF9-6EFC42DAEE82}"/>
              </a:ext>
            </a:extLst>
          </p:cNvPr>
          <p:cNvSpPr txBox="1">
            <a:spLocks/>
          </p:cNvSpPr>
          <p:nvPr/>
        </p:nvSpPr>
        <p:spPr>
          <a:xfrm>
            <a:off x="1524000" y="4256881"/>
            <a:ext cx="9144000" cy="69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4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E465792-1A6A-E9F4-658C-FF181A10E98A}"/>
              </a:ext>
            </a:extLst>
          </p:cNvPr>
          <p:cNvSpPr txBox="1"/>
          <p:nvPr/>
        </p:nvSpPr>
        <p:spPr>
          <a:xfrm>
            <a:off x="1900515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Voorbeeld taakkaart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00ED128-474A-6421-6466-B1CA47B2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15" y="1343783"/>
            <a:ext cx="3606893" cy="531670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092DDFF-9B67-8661-530F-698FB0864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26" y="1488140"/>
            <a:ext cx="3456563" cy="51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5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30DA-86BD-E2D3-798F-C074398B2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2E35FC7-194D-AC85-E7A7-C75D0629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9C54E0B-BEE0-AADC-DF62-F8E9053C0FB4}"/>
              </a:ext>
            </a:extLst>
          </p:cNvPr>
          <p:cNvSpPr txBox="1"/>
          <p:nvPr/>
        </p:nvSpPr>
        <p:spPr>
          <a:xfrm>
            <a:off x="1712257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 (betrokkenen)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2217074-0B94-E40A-EA01-9F502053AE0B}"/>
              </a:ext>
            </a:extLst>
          </p:cNvPr>
          <p:cNvSpPr txBox="1"/>
          <p:nvPr/>
        </p:nvSpPr>
        <p:spPr>
          <a:xfrm>
            <a:off x="1712257" y="1365961"/>
            <a:ext cx="612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TAS Woubrugge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F4F4E58-DFE7-6621-1B86-A8320705B36E}"/>
              </a:ext>
            </a:extLst>
          </p:cNvPr>
          <p:cNvSpPr txBox="1"/>
          <p:nvPr/>
        </p:nvSpPr>
        <p:spPr>
          <a:xfrm>
            <a:off x="1712257" y="1889181"/>
            <a:ext cx="671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AL Alphen aan den Rijn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AB868E-7030-6C5A-0F22-5625FFF8794E}"/>
              </a:ext>
            </a:extLst>
          </p:cNvPr>
          <p:cNvSpPr txBox="1"/>
          <p:nvPr/>
        </p:nvSpPr>
        <p:spPr>
          <a:xfrm>
            <a:off x="1712257" y="2521996"/>
            <a:ext cx="67145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Van de molen, rollen: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molenaars;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machinist;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winkelmedewerkers;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gids;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klant;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4 bezoekers expeditiezolder;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bezoekers op maalzolder;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4 observatoren;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“slachtoffers”.</a:t>
            </a:r>
          </a:p>
        </p:txBody>
      </p:sp>
    </p:spTree>
    <p:extLst>
      <p:ext uri="{BB962C8B-B14F-4D97-AF65-F5344CB8AC3E}">
        <p14:creationId xmlns:p14="http://schemas.microsoft.com/office/powerpoint/2010/main" val="10609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89081-5C97-B038-7297-1DC589E1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A7B1D32-A68F-AB0D-F0EB-67E7375C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B6DB9DE-9A31-7818-F239-0416161E5ABB}"/>
              </a:ext>
            </a:extLst>
          </p:cNvPr>
          <p:cNvSpPr txBox="1"/>
          <p:nvPr/>
        </p:nvSpPr>
        <p:spPr>
          <a:xfrm>
            <a:off x="1712258" y="582810"/>
            <a:ext cx="9332427" cy="110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 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dirty="0"/>
              <a:t>Rolscenario (bezoeker/slachtoffer)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84B5066-A8D2-987F-4736-8466AB4A72E9}"/>
              </a:ext>
            </a:extLst>
          </p:cNvPr>
          <p:cNvSpPr txBox="1"/>
          <p:nvPr/>
        </p:nvSpPr>
        <p:spPr>
          <a:xfrm>
            <a:off x="1891553" y="2528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497D549-63D7-B523-BCD1-AD871FE7D0A9}"/>
              </a:ext>
            </a:extLst>
          </p:cNvPr>
          <p:cNvSpPr txBox="1"/>
          <p:nvPr/>
        </p:nvSpPr>
        <p:spPr>
          <a:xfrm>
            <a:off x="1712258" y="2338192"/>
            <a:ext cx="933242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Hierbij jouw rol als “slachtoffer” tijdens de oefening. Zoals je al weet wil ik jou als </a:t>
            </a:r>
          </a:p>
          <a:p>
            <a:r>
              <a:rPr lang="nl-NL" sz="2000" dirty="0"/>
              <a:t>“slachtoffer” met de brancard van de stelling laten evacueren. </a:t>
            </a:r>
          </a:p>
          <a:p>
            <a:endParaRPr lang="nl-NL" sz="2000" dirty="0"/>
          </a:p>
          <a:p>
            <a:r>
              <a:rPr lang="nl-NL" sz="2000" dirty="0"/>
              <a:t>Om dit te laten gebeuren ben jij ingedeeld om als bezoeker met gids René Janse op de </a:t>
            </a:r>
          </a:p>
          <a:p>
            <a:r>
              <a:rPr lang="nl-NL" sz="2000" dirty="0"/>
              <a:t>maalzolder te zijn. Zodra het alarm klinkt zal, als het goed is, jouw groep door René naar</a:t>
            </a:r>
          </a:p>
          <a:p>
            <a:r>
              <a:rPr lang="nl-NL" sz="2000" dirty="0"/>
              <a:t> de stelling worden gevoerd. Het is de bedoeling dat je dan “van de trap valt” en daarbij</a:t>
            </a:r>
          </a:p>
          <a:p>
            <a:r>
              <a:rPr lang="nl-NL" sz="2000" dirty="0"/>
              <a:t> je enkel breekt zodat je niet meer kunt staan. Je mag daarbij schreeuwen en in paniek</a:t>
            </a:r>
          </a:p>
          <a:p>
            <a:r>
              <a:rPr lang="nl-NL" sz="2000" dirty="0"/>
              <a:t> raken, maar niet meer staan! René moet er dan voor zorgen dat je op de stelling komt</a:t>
            </a:r>
          </a:p>
          <a:p>
            <a:r>
              <a:rPr lang="nl-NL" sz="2000" dirty="0"/>
              <a:t> om daar te wachten op hulp van buiten. Ook daar mag je paniek uitstralen. Onthoud</a:t>
            </a:r>
          </a:p>
          <a:p>
            <a:r>
              <a:rPr lang="nl-NL" sz="2000" dirty="0"/>
              <a:t> wat er gebeurt zodat je je bevindingen na de oefening ten behoeve van de evaluatie</a:t>
            </a:r>
          </a:p>
          <a:p>
            <a:r>
              <a:rPr lang="nl-NL" sz="2000" dirty="0"/>
              <a:t> kunt vertellen. 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12782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B4B4-F828-5745-3200-A8C0F927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DDBA6D4-009A-36E1-94DB-727FBDE8D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A9C348F-EAF6-7D28-D28E-344D353A2600}"/>
              </a:ext>
            </a:extLst>
          </p:cNvPr>
          <p:cNvSpPr txBox="1"/>
          <p:nvPr/>
        </p:nvSpPr>
        <p:spPr>
          <a:xfrm>
            <a:off x="1640538" y="568820"/>
            <a:ext cx="9386047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 </a:t>
            </a:r>
            <a:endParaRPr lang="nl-NL" sz="3200" b="1" dirty="0">
              <a:highlight>
                <a:srgbClr val="FFFF00"/>
              </a:highlight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2800" dirty="0"/>
              <a:t>Brandscenario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53E9707-3946-16F5-F69A-D70B69687C3E}"/>
              </a:ext>
            </a:extLst>
          </p:cNvPr>
          <p:cNvSpPr txBox="1"/>
          <p:nvPr/>
        </p:nvSpPr>
        <p:spPr>
          <a:xfrm>
            <a:off x="1640538" y="1597099"/>
            <a:ext cx="96460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Molen in bedrijf (vrijwilligers op hun werkplek);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Calamiteit (brand) op “museum” zolder;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molenaars “gewoon” aan het werk;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machinist “gewoon” aan het werk;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winkelmedewerkers “gewoon” aan het werk;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Gids met 3 gasten boven de brandhaard;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gasten bij molenaar op expeditiezolder;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klant in de molenwinkel;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van de gasten verstuikt/breekt enkel op trap;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beklemd persoon in de machinekamer;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Brw</a:t>
            </a:r>
            <a:r>
              <a:rPr lang="nl-NL" sz="2400" dirty="0"/>
              <a:t>. Woubrugge rukt uit met TAS (brandbestrijding);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Brw</a:t>
            </a:r>
            <a:r>
              <a:rPr lang="nl-NL" sz="2400" dirty="0"/>
              <a:t>. Woubrugge alarmeert AL Alphen (evacuatie mensen van de stelling);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Molenvrijwilligers in actie m.b.t. ontruimen/inventariseren.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C3E6CF-BF63-6B6B-DFCB-F3E76F9F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82" y="1758305"/>
            <a:ext cx="3525820" cy="35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9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F0A57-C52A-CA80-0B73-59C4373A4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6410D3-F1F2-8FD3-F8A6-F0E12EDF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C843420-511A-A19B-9B95-4E783CD79782}"/>
              </a:ext>
            </a:extLst>
          </p:cNvPr>
          <p:cNvSpPr txBox="1"/>
          <p:nvPr/>
        </p:nvSpPr>
        <p:spPr>
          <a:xfrm>
            <a:off x="1712258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751889B-9CEC-FC9C-2954-C7CA7DFB1FFB}"/>
              </a:ext>
            </a:extLst>
          </p:cNvPr>
          <p:cNvSpPr txBox="1"/>
          <p:nvPr/>
        </p:nvSpPr>
        <p:spPr>
          <a:xfrm>
            <a:off x="1712257" y="4121849"/>
            <a:ext cx="7996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Daarnaast ook ingevoerd: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/>
              <a:t>Regulering bezoekers (m.n. bij evenementen)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CE12662-0157-55F8-3DB1-E1CDB9D1C95B}"/>
              </a:ext>
            </a:extLst>
          </p:cNvPr>
          <p:cNvSpPr txBox="1"/>
          <p:nvPr/>
        </p:nvSpPr>
        <p:spPr>
          <a:xfrm>
            <a:off x="1712258" y="188169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Sneller deuren/luiken sluiten;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0508440-0365-0684-D1DF-76FA33DAB209}"/>
              </a:ext>
            </a:extLst>
          </p:cNvPr>
          <p:cNvSpPr txBox="1"/>
          <p:nvPr/>
        </p:nvSpPr>
        <p:spPr>
          <a:xfrm>
            <a:off x="1712258" y="22510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Andere kleur hesje voor Coördinator;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6566DE-CD01-6E60-1118-AB51233D0CFA}"/>
              </a:ext>
            </a:extLst>
          </p:cNvPr>
          <p:cNvSpPr txBox="1"/>
          <p:nvPr/>
        </p:nvSpPr>
        <p:spPr>
          <a:xfrm>
            <a:off x="1712258" y="262208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Aanpassing procedure uitschakelen alarm;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7A11193-9CDE-BE12-B1F0-C204EBF63B95}"/>
              </a:ext>
            </a:extLst>
          </p:cNvPr>
          <p:cNvSpPr txBox="1"/>
          <p:nvPr/>
        </p:nvSpPr>
        <p:spPr>
          <a:xfrm>
            <a:off x="1712257" y="2989695"/>
            <a:ext cx="8175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 nieuwe functie binnen ontruimingsplan (</a:t>
            </a:r>
            <a:r>
              <a:rPr lang="nl-NL" sz="2400" dirty="0" err="1"/>
              <a:t>nwe</a:t>
            </a:r>
            <a:r>
              <a:rPr lang="nl-NL" sz="2400" dirty="0"/>
              <a:t>. Taakkaart);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30ECB2B-7E1F-70D9-C52E-05768E97FC22}"/>
              </a:ext>
            </a:extLst>
          </p:cNvPr>
          <p:cNvSpPr txBox="1"/>
          <p:nvPr/>
        </p:nvSpPr>
        <p:spPr>
          <a:xfrm>
            <a:off x="1712258" y="336621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Extra sirene plaatsen (buiten);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3D976D2-3798-3A3D-2231-0A30F93F04DE}"/>
              </a:ext>
            </a:extLst>
          </p:cNvPr>
          <p:cNvSpPr txBox="1"/>
          <p:nvPr/>
        </p:nvSpPr>
        <p:spPr>
          <a:xfrm>
            <a:off x="1712258" y="13804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/>
              <a:t>Leerpunten molen:</a:t>
            </a:r>
          </a:p>
        </p:txBody>
      </p:sp>
    </p:spTree>
    <p:extLst>
      <p:ext uri="{BB962C8B-B14F-4D97-AF65-F5344CB8AC3E}">
        <p14:creationId xmlns:p14="http://schemas.microsoft.com/office/powerpoint/2010/main" val="14410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44642-4EFB-F267-8677-A8E9DBAF8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EC0837-F024-0A5F-E258-4D669C83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6E14875-BCF3-B415-592B-F60D7EBBEA36}"/>
              </a:ext>
            </a:extLst>
          </p:cNvPr>
          <p:cNvSpPr txBox="1"/>
          <p:nvPr/>
        </p:nvSpPr>
        <p:spPr>
          <a:xfrm>
            <a:off x="1712258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0CB3C1-7D2C-7468-D004-17DEC2A3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548267"/>
            <a:ext cx="3687559" cy="24635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65F394-40DC-CEA9-E987-5A2EA91D8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64" y="1549313"/>
            <a:ext cx="3687556" cy="24635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2A64EF-9F5F-1E61-EAD4-709691C2A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0" y="1574992"/>
            <a:ext cx="3667556" cy="24502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432038C-5759-106B-D05D-4B936F10C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4218217"/>
            <a:ext cx="3687557" cy="246358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2C72602-27A1-CBF1-D038-25574A0FA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75" y="4218217"/>
            <a:ext cx="2470461" cy="247046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3B44B8-8C8F-3D48-25BB-B639FC316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0" y="4218216"/>
            <a:ext cx="3667556" cy="24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B405561-6F41-660F-2B80-F9491EDE5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187" y="1308847"/>
            <a:ext cx="9144000" cy="1655762"/>
          </a:xfrm>
        </p:spPr>
        <p:txBody>
          <a:bodyPr>
            <a:normAutofit/>
          </a:bodyPr>
          <a:lstStyle/>
          <a:p>
            <a:r>
              <a:rPr lang="nl-NL" sz="4000" dirty="0"/>
              <a:t>Maatregelen t.a.v. veiligheid voor</a:t>
            </a:r>
          </a:p>
          <a:p>
            <a:r>
              <a:rPr lang="nl-NL" sz="4000" dirty="0"/>
              <a:t>vrijwilligers en bezoekers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2197F4-C9D9-0C8C-4718-37D3D6B9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8B9201E-0397-C2B1-9A77-2B4514B82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99" y="3429000"/>
            <a:ext cx="4029802" cy="302235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F801482-597F-8486-4A90-EBAE95310A84}"/>
              </a:ext>
            </a:extLst>
          </p:cNvPr>
          <p:cNvSpPr txBox="1"/>
          <p:nvPr/>
        </p:nvSpPr>
        <p:spPr>
          <a:xfrm>
            <a:off x="8175811" y="6051241"/>
            <a:ext cx="3729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/>
              <a:t>Molen De Ooievaar Terwolde augustus 2015</a:t>
            </a:r>
          </a:p>
          <a:p>
            <a:r>
              <a:rPr lang="nl-NL" sz="1000" b="1" dirty="0"/>
              <a:t>© Voorsternieuws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58465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A8AE4-CE94-D49D-7C64-B990CFC30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F74D9A-76CB-6FC4-5580-9CB2D3F5E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A422D1D-0D88-98C8-C1CB-DF137310F9D3}"/>
              </a:ext>
            </a:extLst>
          </p:cNvPr>
          <p:cNvSpPr txBox="1"/>
          <p:nvPr/>
        </p:nvSpPr>
        <p:spPr>
          <a:xfrm>
            <a:off x="1712258" y="568820"/>
            <a:ext cx="93860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Oefening met brandweer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AD0332-2DE5-1229-612A-4FF15141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68" y="1650592"/>
            <a:ext cx="3615458" cy="48155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925BF78-A2A4-8EAB-52CD-BEEDD8228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59" y="1650592"/>
            <a:ext cx="3615458" cy="48155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6E174F-F739-C1B1-29F4-ADB68FCCC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6" y="1650591"/>
            <a:ext cx="3615459" cy="48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71745-4B2D-BB9D-6CA0-4948791E2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8450762-43B3-6575-C6D8-5DD17D6C5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69EF4E3-C57D-9252-439F-B6728C9E0037}"/>
              </a:ext>
            </a:extLst>
          </p:cNvPr>
          <p:cNvSpPr txBox="1"/>
          <p:nvPr/>
        </p:nvSpPr>
        <p:spPr>
          <a:xfrm>
            <a:off x="4453691" y="2828835"/>
            <a:ext cx="3284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48760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891E3-A171-BE9B-52B2-CC8D630B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B3AA2-C434-8D90-83EC-816FC684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4198"/>
            <a:ext cx="9144000" cy="564776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nl-NL" sz="3200" b="1" dirty="0">
                <a:latin typeface="+mn-lt"/>
                <a:ea typeface="+mn-ea"/>
                <a:cs typeface="+mn-cs"/>
              </a:rPr>
              <a:t>Waarom zijn deze maatregelen nodig?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411E0C-FC00-0E06-97BE-F878D9C3D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1474834"/>
            <a:ext cx="9988259" cy="691637"/>
          </a:xfrm>
        </p:spPr>
        <p:txBody>
          <a:bodyPr>
            <a:noAutofit/>
          </a:bodyPr>
          <a:lstStyle/>
          <a:p>
            <a:pPr algn="l"/>
            <a:r>
              <a:rPr lang="nl-NL" sz="2800" dirty="0"/>
              <a:t>Statutair vastgelegd: o.a. educatieve functie (dus mensen toelaten)!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86A711-ED98-9A47-0969-EFFD4425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D0882F8E-EDB4-0FF8-7B45-41A7165FB8DB}"/>
              </a:ext>
            </a:extLst>
          </p:cNvPr>
          <p:cNvSpPr txBox="1">
            <a:spLocks/>
          </p:cNvSpPr>
          <p:nvPr/>
        </p:nvSpPr>
        <p:spPr>
          <a:xfrm>
            <a:off x="1523999" y="2072046"/>
            <a:ext cx="9144000" cy="472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Wat voor bezoek?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EC55E07-8A33-9C9C-BDE6-915BF8D73BA7}"/>
              </a:ext>
            </a:extLst>
          </p:cNvPr>
          <p:cNvSpPr txBox="1">
            <a:spLocks/>
          </p:cNvSpPr>
          <p:nvPr/>
        </p:nvSpPr>
        <p:spPr>
          <a:xfrm>
            <a:off x="1523999" y="2522331"/>
            <a:ext cx="9583271" cy="2255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passanten;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groepen studenten / scouting;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fotograaf met bruidspaar en aanhang;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schoolklassen / BSO (tot wel 25 kinderen met begeleiders);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evenementen (molendag/monumentendag</a:t>
            </a:r>
            <a:r>
              <a:rPr lang="nl-NL"/>
              <a:t>/midwintermalen, </a:t>
            </a:r>
            <a:r>
              <a:rPr lang="nl-NL" dirty="0"/>
              <a:t>etc.)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7AE11E-57E4-6B44-C974-921CE41D475B}"/>
              </a:ext>
            </a:extLst>
          </p:cNvPr>
          <p:cNvSpPr txBox="1"/>
          <p:nvPr/>
        </p:nvSpPr>
        <p:spPr>
          <a:xfrm>
            <a:off x="1523999" y="4850836"/>
            <a:ext cx="68993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Maar 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maatschappelijk en moreel verantwoordelijk;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juridisch verantwoordelijk (en dus aansprakelijk!!!).</a:t>
            </a:r>
          </a:p>
        </p:txBody>
      </p:sp>
    </p:spTree>
    <p:extLst>
      <p:ext uri="{BB962C8B-B14F-4D97-AF65-F5344CB8AC3E}">
        <p14:creationId xmlns:p14="http://schemas.microsoft.com/office/powerpoint/2010/main" val="7832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A2B2-DEBB-72FB-591B-6AD722C4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71D9B2B-D696-0AB6-D500-0506DD260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563" y="490767"/>
            <a:ext cx="9144000" cy="691637"/>
          </a:xfrm>
        </p:spPr>
        <p:txBody>
          <a:bodyPr>
            <a:normAutofit/>
          </a:bodyPr>
          <a:lstStyle/>
          <a:p>
            <a:r>
              <a:rPr lang="nl-NL" sz="3200" b="1" dirty="0"/>
              <a:t>Grote molen, maar: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E50117-B44E-0D67-A7F0-D7755D4F5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07BD2886-6471-4A70-225A-295D3855C4AC}"/>
              </a:ext>
            </a:extLst>
          </p:cNvPr>
          <p:cNvSpPr txBox="1">
            <a:spLocks/>
          </p:cNvSpPr>
          <p:nvPr/>
        </p:nvSpPr>
        <p:spPr>
          <a:xfrm>
            <a:off x="1524000" y="1445574"/>
            <a:ext cx="9144000" cy="69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Smalle en steile, open trappen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8A799B1-FCFC-E2C9-EDB8-51E9FD067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2" y="2263637"/>
            <a:ext cx="2868661" cy="43026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E27F42-F21F-5E3E-DB33-3A762D4F4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4" y="2263653"/>
            <a:ext cx="2868661" cy="430299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56AD95F-B8A0-2C08-5C95-848D2632B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4" y="2263654"/>
            <a:ext cx="2868874" cy="43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34C40-5900-D13E-A623-BE2A9C44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11130C3-028A-951D-DB2C-D4A375D1E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563" y="490767"/>
            <a:ext cx="9144000" cy="691637"/>
          </a:xfrm>
        </p:spPr>
        <p:txBody>
          <a:bodyPr>
            <a:normAutofit/>
          </a:bodyPr>
          <a:lstStyle/>
          <a:p>
            <a:r>
              <a:rPr lang="nl-NL" sz="3200" b="1" dirty="0"/>
              <a:t>Grote molen, maar: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8D138E-9B29-430E-2F72-DCAEFF57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CFFF1A8B-D255-B7F0-A57B-8AC02403B952}"/>
              </a:ext>
            </a:extLst>
          </p:cNvPr>
          <p:cNvSpPr txBox="1">
            <a:spLocks/>
          </p:cNvSpPr>
          <p:nvPr/>
        </p:nvSpPr>
        <p:spPr>
          <a:xfrm>
            <a:off x="1541924" y="1579975"/>
            <a:ext cx="9583271" cy="579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Bij calamiteiten: moeilijk(tijdrovend) te ontruimen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B9372768-3E84-4107-95DC-70507AB8B2FC}"/>
              </a:ext>
            </a:extLst>
          </p:cNvPr>
          <p:cNvSpPr txBox="1">
            <a:spLocks/>
          </p:cNvSpPr>
          <p:nvPr/>
        </p:nvSpPr>
        <p:spPr>
          <a:xfrm>
            <a:off x="1541924" y="4449759"/>
            <a:ext cx="9583271" cy="483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Voorbereid zijn!!!!!! Dus………… 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787F83B6-8AE0-3BEC-5ADC-54B7FFE30FB7}"/>
              </a:ext>
            </a:extLst>
          </p:cNvPr>
          <p:cNvSpPr txBox="1">
            <a:spLocks/>
          </p:cNvSpPr>
          <p:nvPr/>
        </p:nvSpPr>
        <p:spPr>
          <a:xfrm>
            <a:off x="1541925" y="5001693"/>
            <a:ext cx="9583271" cy="483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Uitgerust met kennis, kunde en materiaal;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D7A2C22-8332-A0DA-8460-2A25E52F2AC8}"/>
              </a:ext>
            </a:extLst>
          </p:cNvPr>
          <p:cNvSpPr txBox="1">
            <a:spLocks/>
          </p:cNvSpPr>
          <p:nvPr/>
        </p:nvSpPr>
        <p:spPr>
          <a:xfrm>
            <a:off x="1541926" y="5553628"/>
            <a:ext cx="9583271" cy="483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Geoefend zijn!!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0B20208-DA00-5E01-4A4C-4D5F1CE65B07}"/>
              </a:ext>
            </a:extLst>
          </p:cNvPr>
          <p:cNvSpPr txBox="1">
            <a:spLocks/>
          </p:cNvSpPr>
          <p:nvPr/>
        </p:nvSpPr>
        <p:spPr>
          <a:xfrm>
            <a:off x="1541924" y="2909650"/>
            <a:ext cx="9144000" cy="1505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dirty="0"/>
              <a:t>Volgens het NEN (normalisatie Instituut)</a:t>
            </a:r>
          </a:p>
          <a:p>
            <a:pPr algn="l"/>
            <a:r>
              <a:rPr lang="nl-NL" sz="2000" dirty="0"/>
              <a:t>"een plotselinge ongewenste gebeurtenis die schade veroorzaakt aan het bedrijfsproces, het milieu, mensen of de omgeving en waarbij onmiddellijk en professioneel ingrijpen noodzakelijk is".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76F45B-C895-16D5-0F5D-84F41776B2FB}"/>
              </a:ext>
            </a:extLst>
          </p:cNvPr>
          <p:cNvSpPr txBox="1"/>
          <p:nvPr/>
        </p:nvSpPr>
        <p:spPr>
          <a:xfrm>
            <a:off x="1541926" y="2159833"/>
            <a:ext cx="420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Maar wat is een calamiteit?</a:t>
            </a:r>
          </a:p>
        </p:txBody>
      </p:sp>
    </p:spTree>
    <p:extLst>
      <p:ext uri="{BB962C8B-B14F-4D97-AF65-F5344CB8AC3E}">
        <p14:creationId xmlns:p14="http://schemas.microsoft.com/office/powerpoint/2010/main" val="37771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F4D7-471C-CE0F-731B-E16EEA119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13536-069C-CAD2-99A1-B67DF515C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2821"/>
            <a:ext cx="9144000" cy="627529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nl-NL" sz="3200" b="1" dirty="0">
                <a:latin typeface="+mn-lt"/>
                <a:ea typeface="+mn-ea"/>
                <a:cs typeface="+mn-cs"/>
              </a:rPr>
              <a:t>Uitgerust en getraind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5B1F1E-E58E-2038-C522-69632DFB3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0801"/>
            <a:ext cx="9144000" cy="2271199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800" dirty="0"/>
              <a:t>Gekeurde blusmiddelen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2800" dirty="0"/>
              <a:t>Getraind zijn in: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nl-NL" sz="2400" dirty="0"/>
              <a:t>Basis brandbestrijding;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nl-NL" sz="2400" dirty="0"/>
              <a:t>Ontruimen;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nl-NL" sz="2400" dirty="0"/>
              <a:t>Communicatie.</a:t>
            </a:r>
          </a:p>
          <a:p>
            <a:pPr algn="l"/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119247-9BED-2558-E41A-4A6910E0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32E6EA0-2105-9160-8DED-220EEA190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73" y="1479177"/>
            <a:ext cx="294670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D332-59A8-2388-23AF-F5297A24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9C67E-2222-475F-6693-4A51AB26F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2480"/>
            <a:ext cx="9144000" cy="708211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</a:pPr>
            <a:r>
              <a:rPr lang="nl-NL" sz="3200" b="1" dirty="0">
                <a:latin typeface="+mn-lt"/>
                <a:ea typeface="+mn-ea"/>
                <a:cs typeface="+mn-cs"/>
              </a:rPr>
              <a:t>                Geoefend zijn in: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8E252F-9FAA-5940-23E5-4B303B374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0800"/>
            <a:ext cx="6239435" cy="3839835"/>
          </a:xfrm>
        </p:spPr>
        <p:txBody>
          <a:bodyPr>
            <a:normAutofit lnSpcReduction="10000"/>
          </a:bodyPr>
          <a:lstStyle/>
          <a:p>
            <a:pPr lvl="1" algn="l"/>
            <a:r>
              <a:rPr lang="nl-NL" sz="2800" dirty="0"/>
              <a:t>Basis brandbestrijding: 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BHV training</a:t>
            </a:r>
          </a:p>
          <a:p>
            <a:pPr lvl="1" algn="l"/>
            <a:endParaRPr lang="nl-NL" sz="2800" dirty="0"/>
          </a:p>
          <a:p>
            <a:pPr lvl="1" algn="l"/>
            <a:r>
              <a:rPr lang="nl-NL" sz="2800" dirty="0"/>
              <a:t>Communicatie: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middelen aanschaffen en ermee leren werken</a:t>
            </a:r>
          </a:p>
          <a:p>
            <a:pPr lvl="1" algn="l"/>
            <a:endParaRPr lang="nl-NL" sz="2800" dirty="0"/>
          </a:p>
          <a:p>
            <a:pPr lvl="1" algn="l"/>
            <a:r>
              <a:rPr lang="nl-NL" sz="3000" b="1" dirty="0">
                <a:solidFill>
                  <a:srgbClr val="FF0000"/>
                </a:solidFill>
              </a:rPr>
              <a:t>Ontruimen.  </a:t>
            </a:r>
          </a:p>
          <a:p>
            <a:pPr lvl="1" algn="l"/>
            <a:r>
              <a:rPr lang="nl-NL" sz="3000" b="1" dirty="0">
                <a:solidFill>
                  <a:srgbClr val="FF0000"/>
                </a:solidFill>
              </a:rPr>
              <a:t>Ontruimingsplan maken</a:t>
            </a:r>
          </a:p>
          <a:p>
            <a:pPr lvl="1" algn="l"/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100C0C-6532-0846-A540-3E3AEA44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2F28224-D47B-0E11-AD32-B7D127438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41" y="836585"/>
            <a:ext cx="3621741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9A03A-1679-480E-9C6E-977F31366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9D3C404-1EB9-CF8B-AFA7-097144D6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39D0E98F-6C31-74E3-A908-7F647BE773DA}"/>
              </a:ext>
            </a:extLst>
          </p:cNvPr>
          <p:cNvSpPr txBox="1">
            <a:spLocks/>
          </p:cNvSpPr>
          <p:nvPr/>
        </p:nvSpPr>
        <p:spPr>
          <a:xfrm>
            <a:off x="1524000" y="4256881"/>
            <a:ext cx="9144000" cy="69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4000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C2F76C3-59AD-D291-92B0-D8282B062671}"/>
              </a:ext>
            </a:extLst>
          </p:cNvPr>
          <p:cNvSpPr txBox="1">
            <a:spLocks/>
          </p:cNvSpPr>
          <p:nvPr/>
        </p:nvSpPr>
        <p:spPr>
          <a:xfrm>
            <a:off x="1541928" y="4857516"/>
            <a:ext cx="9583271" cy="145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573466B-C2F5-D5E3-A3EC-0E6C080865FB}"/>
              </a:ext>
            </a:extLst>
          </p:cNvPr>
          <p:cNvSpPr txBox="1"/>
          <p:nvPr/>
        </p:nvSpPr>
        <p:spPr>
          <a:xfrm>
            <a:off x="1739152" y="440147"/>
            <a:ext cx="9386047" cy="632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Ontruimingsplan (OP). Wat staat daar allemaal in:</a:t>
            </a:r>
          </a:p>
          <a:p>
            <a:br>
              <a:rPr lang="nl-NL" sz="800" dirty="0"/>
            </a:br>
            <a:endParaRPr lang="nl-NL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noodzaak ontruimingsplan en enkele hoofdelementen;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ligging van het bouwwerk;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beschrijving gebouw;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plaats van gevaarlijke stoffen;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organisatiegegevens;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gebruik van de molen;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FF0000"/>
                </a:solidFill>
              </a:rPr>
              <a:t>alarmprocedure intern en extern;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stroomschema en ontruimingsorganisatie;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belangrijke telefoonnummers.</a:t>
            </a:r>
          </a:p>
          <a:p>
            <a:r>
              <a:rPr lang="nl-NL" sz="2400" dirty="0"/>
              <a:t> </a:t>
            </a:r>
          </a:p>
          <a:p>
            <a:r>
              <a:rPr lang="nl-NL" sz="2400" dirty="0"/>
              <a:t>Bijlage 1 Blusmateriaal;</a:t>
            </a:r>
          </a:p>
          <a:p>
            <a:r>
              <a:rPr lang="nl-NL" sz="2400" dirty="0"/>
              <a:t>Bijlage 2 Aanwezige elektrische apparatuur/installaties;</a:t>
            </a:r>
          </a:p>
          <a:p>
            <a:r>
              <a:rPr lang="nl-NL" sz="2400" dirty="0"/>
              <a:t>Bijlage 3 Doorsnede en plattegronden van de molen t.b.v. hulpdiensten;</a:t>
            </a:r>
          </a:p>
          <a:p>
            <a:r>
              <a:rPr lang="nl-NL" sz="2400" dirty="0"/>
              <a:t>Bijlage 4 Taakkaarten;</a:t>
            </a:r>
          </a:p>
          <a:p>
            <a:r>
              <a:rPr lang="nl-NL" sz="2400" dirty="0"/>
              <a:t>Bijlage 5 Oefeningen met het ontruimingsplan en evaluaties.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1160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86F64-6C9A-F2CF-C9C6-A93A3B3C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889AF31-5B29-62B1-BBC5-974F92901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64326"/>
            <a:ext cx="967843" cy="944521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D0BC983A-2BBA-3CFD-7DC5-0C1DDCE13EFD}"/>
              </a:ext>
            </a:extLst>
          </p:cNvPr>
          <p:cNvSpPr txBox="1">
            <a:spLocks/>
          </p:cNvSpPr>
          <p:nvPr/>
        </p:nvSpPr>
        <p:spPr>
          <a:xfrm>
            <a:off x="1524000" y="4256881"/>
            <a:ext cx="9144000" cy="69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4000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5DDDD55-892B-7726-4E35-8194C4961CEC}"/>
              </a:ext>
            </a:extLst>
          </p:cNvPr>
          <p:cNvSpPr txBox="1">
            <a:spLocks/>
          </p:cNvSpPr>
          <p:nvPr/>
        </p:nvSpPr>
        <p:spPr>
          <a:xfrm>
            <a:off x="1541928" y="4857516"/>
            <a:ext cx="9583271" cy="145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2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38C8CAF-4FFB-E235-326B-EF3E2FEDB95E}"/>
              </a:ext>
            </a:extLst>
          </p:cNvPr>
          <p:cNvSpPr txBox="1"/>
          <p:nvPr/>
        </p:nvSpPr>
        <p:spPr>
          <a:xfrm>
            <a:off x="1739152" y="440147"/>
            <a:ext cx="9386047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200" b="1" dirty="0"/>
              <a:t>Belangrijkste punten in OP zijn:</a:t>
            </a:r>
          </a:p>
          <a:p>
            <a:br>
              <a:rPr lang="nl-NL" sz="800" dirty="0"/>
            </a:br>
            <a:r>
              <a:rPr lang="nl-NL" sz="2400" dirty="0"/>
              <a:t>7 Alarmprocedure intern en extern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7.1 Aanvang “werk” dag;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7.2 Afsluiten “werk” dag;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7.3 Alarmering intern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7.3.1 Wie start het ontruimingsalarm;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7.3.2 Acties na klinken ontruimingsalarm;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7.3.3 Coördinator BHV;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7.3.4 Ontruimen;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7.3.5 Controleren;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7.3.6 Verzamelplaats;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7.3.7 Opvang hulpdiensten;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7.3.8 Overname bezoekers;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7.3.9 Taakkaarthouders die de taak hebben uitgevoerd;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7.3.10 Molenvrijwilligers zonder taakkaart;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7.4 Alarmering extern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010395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905</Words>
  <Application>Microsoft Office PowerPoint</Application>
  <PresentationFormat>Breedbeeld</PresentationFormat>
  <Paragraphs>151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Stichting Korenmolen de Eendracht</vt:lpstr>
      <vt:lpstr>PowerPoint-presentatie</vt:lpstr>
      <vt:lpstr>Waarom zijn deze maatregelen nodig?</vt:lpstr>
      <vt:lpstr>PowerPoint-presentatie</vt:lpstr>
      <vt:lpstr>PowerPoint-presentatie</vt:lpstr>
      <vt:lpstr>Uitgerust en getraind</vt:lpstr>
      <vt:lpstr>                Geoefend zijn in: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Franklin Hoogreef</dc:creator>
  <cp:lastModifiedBy>Franklin Hoogreef</cp:lastModifiedBy>
  <cp:revision>50</cp:revision>
  <dcterms:created xsi:type="dcterms:W3CDTF">2025-08-29T18:43:06Z</dcterms:created>
  <dcterms:modified xsi:type="dcterms:W3CDTF">2025-09-14T16:14:43Z</dcterms:modified>
</cp:coreProperties>
</file>